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ΧΡΙΣΤΙΝΑ ΚΑΤΩΠΟΔΗ" initials="ΧΚ" lastIdx="0" clrIdx="0">
    <p:extLst>
      <p:ext uri="{19B8F6BF-5375-455C-9EA6-DF929625EA0E}">
        <p15:presenceInfo xmlns:p15="http://schemas.microsoft.com/office/powerpoint/2012/main" userId="S-1-5-21-2499576525-2853240682-2746563143-758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318" autoAdjust="0"/>
  </p:normalViewPr>
  <p:slideViewPr>
    <p:cSldViewPr snapToGrid="0">
      <p:cViewPr varScale="1">
        <p:scale>
          <a:sx n="112" d="100"/>
          <a:sy n="112" d="100"/>
        </p:scale>
        <p:origin x="51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824E-7490-4627-A16B-8FE99F923A30}" type="datetimeFigureOut">
              <a:rPr lang="el-GR" smtClean="0"/>
              <a:t>6/3/2025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93D4-5EC8-4F91-89C7-A928300117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99557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824E-7490-4627-A16B-8FE99F923A30}" type="datetimeFigureOut">
              <a:rPr lang="el-GR" smtClean="0"/>
              <a:t>6/3/2025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93D4-5EC8-4F91-89C7-A928300117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71694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824E-7490-4627-A16B-8FE99F923A30}" type="datetimeFigureOut">
              <a:rPr lang="el-GR" smtClean="0"/>
              <a:t>6/3/2025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93D4-5EC8-4F91-89C7-A928300117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5577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824E-7490-4627-A16B-8FE99F923A30}" type="datetimeFigureOut">
              <a:rPr lang="el-GR" smtClean="0"/>
              <a:t>6/3/2025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93D4-5EC8-4F91-89C7-A928300117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61141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824E-7490-4627-A16B-8FE99F923A30}" type="datetimeFigureOut">
              <a:rPr lang="el-GR" smtClean="0"/>
              <a:t>6/3/2025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93D4-5EC8-4F91-89C7-A928300117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25406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824E-7490-4627-A16B-8FE99F923A30}" type="datetimeFigureOut">
              <a:rPr lang="el-GR" smtClean="0"/>
              <a:t>6/3/2025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93D4-5EC8-4F91-89C7-A928300117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61852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824E-7490-4627-A16B-8FE99F923A30}" type="datetimeFigureOut">
              <a:rPr lang="el-GR" smtClean="0"/>
              <a:t>6/3/2025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93D4-5EC8-4F91-89C7-A928300117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4820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824E-7490-4627-A16B-8FE99F923A30}" type="datetimeFigureOut">
              <a:rPr lang="el-GR" smtClean="0"/>
              <a:t>6/3/2025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93D4-5EC8-4F91-89C7-A928300117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66814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824E-7490-4627-A16B-8FE99F923A30}" type="datetimeFigureOut">
              <a:rPr lang="el-GR" smtClean="0"/>
              <a:t>6/3/2025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93D4-5EC8-4F91-89C7-A928300117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7173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824E-7490-4627-A16B-8FE99F923A30}" type="datetimeFigureOut">
              <a:rPr lang="el-GR" smtClean="0"/>
              <a:t>6/3/2025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93D4-5EC8-4F91-89C7-A928300117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4705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824E-7490-4627-A16B-8FE99F923A30}" type="datetimeFigureOut">
              <a:rPr lang="el-GR" smtClean="0"/>
              <a:t>6/3/2025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93D4-5EC8-4F91-89C7-A928300117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11719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2824E-7490-4627-A16B-8FE99F923A30}" type="datetimeFigureOut">
              <a:rPr lang="el-GR" smtClean="0"/>
              <a:t>6/3/2025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693D4-5EC8-4F91-89C7-A928300117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59767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577D6B2E-37A3-429E-A37C-F30ED648728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5CEAD642-85CF-4750-8432-7C80C901F00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>
            <a:off x="-11722" y="0"/>
            <a:ext cx="12225952" cy="6868071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FA33EEAE-15D5-4119-8C1E-89D943F911E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 flipH="1">
            <a:off x="441960" y="-3"/>
            <a:ext cx="11772269" cy="6868074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83000"/>
                </a:schemeClr>
              </a:gs>
              <a:gs pos="100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730D8B3B-9B80-4025-B934-26DC7D7CD23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>
            <a:off x="-15200" y="0"/>
            <a:ext cx="3623374" cy="686807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1064D5D5-227B-4F66-9AEA-46F570E793B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-15874" y="-3"/>
            <a:ext cx="12233581" cy="6868076"/>
          </a:xfrm>
          <a:prstGeom prst="rect">
            <a:avLst/>
          </a:prstGeom>
          <a:gradFill>
            <a:gsLst>
              <a:gs pos="3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73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646B67A4-D328-4747-A82B-65E84FA463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 flipH="1">
            <a:off x="4484335" y="-861824"/>
            <a:ext cx="6861931" cy="8597859"/>
          </a:xfrm>
          <a:prstGeom prst="rect">
            <a:avLst/>
          </a:prstGeom>
          <a:gradFill>
            <a:gsLst>
              <a:gs pos="3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27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="" xmlns:a16="http://schemas.microsoft.com/office/drawing/2014/main" id="{B5A1B09C-1565-46F8-B70F-621C5EB48A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993193">
            <a:off x="1186973" y="1089049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6000"/>
                </a:schemeClr>
              </a:gs>
              <a:gs pos="85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62567" y="818985"/>
            <a:ext cx="6714699" cy="3178689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l-GR" sz="4400" b="1" dirty="0" smtClean="0">
                <a:solidFill>
                  <a:srgbClr val="FFFFFF"/>
                </a:solidFill>
                <a:latin typeface="+mn-lt"/>
              </a:rPr>
              <a:t>Ρυθμίσεις Δανείων</a:t>
            </a:r>
            <a:r>
              <a:rPr lang="el-GR" sz="4400" b="1" dirty="0">
                <a:solidFill>
                  <a:srgbClr val="FFFFFF"/>
                </a:solidFill>
                <a:latin typeface="+mn-lt"/>
              </a:rPr>
              <a:t> </a:t>
            </a:r>
            <a:r>
              <a:rPr lang="el-GR" sz="4400" b="1" dirty="0" smtClean="0">
                <a:solidFill>
                  <a:srgbClr val="FFFFFF"/>
                </a:solidFill>
                <a:latin typeface="+mn-lt"/>
              </a:rPr>
              <a:t>Χρηματοδοτικών Φορέων</a:t>
            </a:r>
            <a:r>
              <a:rPr lang="el-GR" sz="24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4400" b="1" dirty="0">
                <a:solidFill>
                  <a:srgbClr val="FF0000"/>
                </a:solidFill>
                <a:latin typeface="+mn-lt"/>
              </a:rPr>
              <a:t/>
            </a:r>
            <a:br>
              <a:rPr lang="en-US" sz="4400" b="1" dirty="0">
                <a:solidFill>
                  <a:srgbClr val="FF0000"/>
                </a:solidFill>
                <a:latin typeface="+mn-lt"/>
              </a:rPr>
            </a:br>
            <a:r>
              <a:rPr lang="en-US" sz="3600" b="1" dirty="0" smtClean="0">
                <a:solidFill>
                  <a:schemeClr val="bg1"/>
                </a:solidFill>
                <a:latin typeface="+mn-lt"/>
              </a:rPr>
              <a:t>0</a:t>
            </a:r>
            <a:r>
              <a:rPr lang="el-GR" sz="3600" b="1" dirty="0" smtClean="0">
                <a:solidFill>
                  <a:schemeClr val="bg1"/>
                </a:solidFill>
                <a:latin typeface="+mn-lt"/>
              </a:rPr>
              <a:t>6</a:t>
            </a:r>
            <a:r>
              <a:rPr lang="en-US" sz="3600" b="1" dirty="0" smtClean="0">
                <a:solidFill>
                  <a:schemeClr val="bg1"/>
                </a:solidFill>
                <a:latin typeface="+mn-lt"/>
              </a:rPr>
              <a:t>.0</a:t>
            </a:r>
            <a:r>
              <a:rPr lang="el-GR" sz="3600" b="1" dirty="0" smtClean="0">
                <a:solidFill>
                  <a:schemeClr val="bg1"/>
                </a:solidFill>
                <a:latin typeface="+mn-lt"/>
              </a:rPr>
              <a:t>3</a:t>
            </a:r>
            <a:r>
              <a:rPr lang="en-US" sz="3600" b="1" dirty="0" smtClean="0">
                <a:solidFill>
                  <a:schemeClr val="bg1"/>
                </a:solidFill>
                <a:latin typeface="+mn-lt"/>
              </a:rPr>
              <a:t>.202</a:t>
            </a:r>
            <a:r>
              <a:rPr lang="el-GR" sz="3600" b="1" dirty="0" smtClean="0">
                <a:solidFill>
                  <a:schemeClr val="bg1"/>
                </a:solidFill>
                <a:latin typeface="+mn-lt"/>
              </a:rPr>
              <a:t>5</a:t>
            </a:r>
            <a:endParaRPr lang="en-US" sz="36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="" xmlns:a16="http://schemas.microsoft.com/office/drawing/2014/main" id="{8C516CC8-80AC-446C-A56E-9F54B721040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-3" y="4490110"/>
            <a:ext cx="12217710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398" y="4810519"/>
            <a:ext cx="7055893" cy="1228496"/>
          </a:xfrm>
        </p:spPr>
        <p:txBody>
          <a:bodyPr>
            <a:normAutofit fontScale="85000" lnSpcReduction="20000"/>
          </a:bodyPr>
          <a:lstStyle/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l-GR" sz="2100" b="1" dirty="0" smtClean="0">
                <a:solidFill>
                  <a:srgbClr val="FFFFFF"/>
                </a:solidFill>
              </a:rPr>
              <a:t>Γενική Γραμματεία Χρηματοπιστωτικού Τομέα και Διαχείρισης Ιδιωτικού Χρέους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l-GR" sz="2100" b="1" dirty="0" smtClean="0">
                <a:solidFill>
                  <a:srgbClr val="FFFFFF"/>
                </a:solidFill>
              </a:rPr>
              <a:t>Υπουργείο Εθνικής Οικονομίας και Οικονομικών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l-GR" sz="2100" b="1" dirty="0" smtClean="0">
                <a:solidFill>
                  <a:srgbClr val="FFFFFF"/>
                </a:solidFill>
              </a:rPr>
              <a:t>Ελληνική Δημοκρατία</a:t>
            </a:r>
            <a:r>
              <a:rPr lang="en-US" sz="1800" dirty="0" smtClean="0">
                <a:solidFill>
                  <a:srgbClr val="FFFFFF"/>
                </a:solidFill>
                <a:latin typeface="+mn-lt"/>
              </a:rPr>
              <a:t/>
            </a:r>
            <a:br>
              <a:rPr lang="en-US" sz="1800" dirty="0" smtClean="0">
                <a:solidFill>
                  <a:srgbClr val="FFFFFF"/>
                </a:solidFill>
                <a:latin typeface="+mn-lt"/>
              </a:rPr>
            </a:br>
            <a:endParaRPr lang="el-GR" sz="1800" b="1" dirty="0" smtClean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4" name="Rectangle 3" hidden="1">
            <a:extLst>
              <a:ext uri="{FF2B5EF4-FFF2-40B4-BE49-F238E27FC236}">
                <a16:creationId xmlns="" xmlns:a16="http://schemas.microsoft.com/office/drawing/2014/main" id="{62E0FA27-7B81-4A55-864F-C6D09564FD18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2" y="0"/>
            <a:ext cx="158751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l-GR" sz="400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05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12">
            <a:extLst>
              <a:ext uri="{FF2B5EF4-FFF2-40B4-BE49-F238E27FC236}">
                <a16:creationId xmlns:a16="http://schemas.microsoft.com/office/drawing/2014/main" xmlns="" id="{09588DA8-065E-4F6F-8EFD-43104AB2E0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 useBgFill="1">
        <p:nvSpPr>
          <p:cNvPr id="27" name="Rectangle 14">
            <a:extLst>
              <a:ext uri="{FF2B5EF4-FFF2-40B4-BE49-F238E27FC236}">
                <a16:creationId xmlns:a16="http://schemas.microsoft.com/office/drawing/2014/main" xmlns="" id="{C4285719-470E-454C-AF62-8323075F1F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28" name="Rectangle 16">
            <a:extLst>
              <a:ext uri="{FF2B5EF4-FFF2-40B4-BE49-F238E27FC236}">
                <a16:creationId xmlns:a16="http://schemas.microsoft.com/office/drawing/2014/main" xmlns="" id="{CD9FE4EF-C4D8-49A0-B2FF-81D8DB7D8A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410084" y="1410083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29" name="Rectangle 18">
            <a:extLst>
              <a:ext uri="{FF2B5EF4-FFF2-40B4-BE49-F238E27FC236}">
                <a16:creationId xmlns:a16="http://schemas.microsoft.com/office/drawing/2014/main" xmlns="" id="{4300840D-0A0B-4512-BACA-B439D5B9C5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410084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30" name="Rectangle 20">
            <a:extLst>
              <a:ext uri="{FF2B5EF4-FFF2-40B4-BE49-F238E27FC236}">
                <a16:creationId xmlns:a16="http://schemas.microsoft.com/office/drawing/2014/main" xmlns="" id="{D2B78728-A580-49A7-84F9-6EF6F583AD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767924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 dirty="0"/>
          </a:p>
        </p:txBody>
      </p:sp>
      <p:sp>
        <p:nvSpPr>
          <p:cNvPr id="31" name="Freeform: Shape 22">
            <a:extLst>
              <a:ext uri="{FF2B5EF4-FFF2-40B4-BE49-F238E27FC236}">
                <a16:creationId xmlns:a16="http://schemas.microsoft.com/office/drawing/2014/main" xmlns="" id="{38FAA1A1-D861-433F-88FA-1E9D6FD31D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0635413">
            <a:off x="-501736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31" tIns="45715" rIns="91431" bIns="45715" rtlCol="0" anchor="ctr">
            <a:noAutofit/>
          </a:bodyPr>
          <a:lstStyle/>
          <a:p>
            <a:pPr algn="ctr" rtl="0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8D71EDA1-87BF-4D5D-AB79-F346FD1927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410092" y="1399944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66765" y="2063933"/>
            <a:ext cx="2328518" cy="1858169"/>
          </a:xfrm>
        </p:spPr>
        <p:txBody>
          <a:bodyPr anchor="b">
            <a:normAutofit/>
          </a:bodyPr>
          <a:lstStyle/>
          <a:p>
            <a:r>
              <a:rPr lang="el-GR" sz="4000" b="1" dirty="0" smtClean="0">
                <a:solidFill>
                  <a:srgbClr val="FFFFFF"/>
                </a:solidFill>
                <a:latin typeface="+mn-lt"/>
              </a:rPr>
              <a:t>Τράπεζες</a:t>
            </a:r>
            <a:br>
              <a:rPr lang="el-GR" sz="4000" b="1" dirty="0" smtClean="0">
                <a:solidFill>
                  <a:srgbClr val="FFFFFF"/>
                </a:solidFill>
                <a:latin typeface="+mn-lt"/>
              </a:rPr>
            </a:br>
            <a:r>
              <a:rPr lang="el-GR" sz="1400" b="1" dirty="0" smtClean="0">
                <a:solidFill>
                  <a:srgbClr val="FFFFFF"/>
                </a:solidFill>
                <a:latin typeface="+mn-lt"/>
              </a:rPr>
              <a:t>(ΜΕΔ σε καθυστέρηση &gt;90 ημερών, στοιχεία 3</a:t>
            </a:r>
            <a:r>
              <a:rPr lang="en-US" sz="1400" b="1" dirty="0">
                <a:solidFill>
                  <a:srgbClr val="FFFFFF"/>
                </a:solidFill>
                <a:latin typeface="+mn-lt"/>
              </a:rPr>
              <a:t>1</a:t>
            </a:r>
            <a:r>
              <a:rPr lang="el-GR" sz="1400" b="1" dirty="0" smtClean="0">
                <a:solidFill>
                  <a:srgbClr val="FFFFFF"/>
                </a:solidFill>
                <a:latin typeface="+mn-lt"/>
              </a:rPr>
              <a:t>.</a:t>
            </a:r>
            <a:r>
              <a:rPr lang="en-US" sz="1400" b="1" dirty="0" smtClean="0">
                <a:solidFill>
                  <a:srgbClr val="FFFFFF"/>
                </a:solidFill>
                <a:latin typeface="+mn-lt"/>
              </a:rPr>
              <a:t>12</a:t>
            </a:r>
            <a:r>
              <a:rPr lang="el-GR" sz="1400" b="1" dirty="0" smtClean="0">
                <a:solidFill>
                  <a:srgbClr val="FFFFFF"/>
                </a:solidFill>
                <a:latin typeface="+mn-lt"/>
              </a:rPr>
              <a:t>.2024)</a:t>
            </a:r>
            <a:endParaRPr lang="el-GR" sz="1400" b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1704320" y="6455665"/>
            <a:ext cx="448056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fld id="{51543827-C2B0-46E7-89AA-B56A23F9ACD0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 algn="l">
                <a:spcAft>
                  <a:spcPts val="600"/>
                </a:spcAft>
              </a:pPr>
              <a:t>2</a:t>
            </a:fld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3065417" y="0"/>
            <a:ext cx="97241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TextBox 5"/>
          <p:cNvSpPr txBox="1"/>
          <p:nvPr/>
        </p:nvSpPr>
        <p:spPr>
          <a:xfrm>
            <a:off x="3400320" y="78378"/>
            <a:ext cx="83511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dirty="0" smtClean="0"/>
              <a:t>Μεγάλο μέρος των ΜΕΔ των τραπεζών σε καθυστέρηση &gt;90 ημερών είναι καταγγελμένο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dirty="0" smtClean="0"/>
              <a:t>Κατά μ.ό. 1</a:t>
            </a:r>
            <a:r>
              <a:rPr lang="en-US" dirty="0" smtClean="0"/>
              <a:t>7</a:t>
            </a:r>
            <a:r>
              <a:rPr lang="el-GR" dirty="0" smtClean="0"/>
              <a:t>,</a:t>
            </a:r>
            <a:r>
              <a:rPr lang="en-US" dirty="0" smtClean="0"/>
              <a:t>2</a:t>
            </a:r>
            <a:r>
              <a:rPr lang="el-GR" dirty="0" smtClean="0"/>
              <a:t>5% του συνόλου βρίσκεται σε καθεστώς ρύθμισης </a:t>
            </a:r>
            <a:endParaRPr lang="el-GR" dirty="0"/>
          </a:p>
        </p:txBody>
      </p:sp>
      <p:sp>
        <p:nvSpPr>
          <p:cNvPr id="16" name="TextBox 15"/>
          <p:cNvSpPr txBox="1"/>
          <p:nvPr/>
        </p:nvSpPr>
        <p:spPr>
          <a:xfrm>
            <a:off x="3232750" y="6478531"/>
            <a:ext cx="8185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900" i="1" dirty="0" smtClean="0"/>
              <a:t>Σημείωση</a:t>
            </a:r>
            <a:r>
              <a:rPr lang="en-US" sz="900" i="1" dirty="0" smtClean="0"/>
              <a:t>: </a:t>
            </a:r>
            <a:r>
              <a:rPr lang="el-GR" sz="900" i="1" dirty="0" smtClean="0"/>
              <a:t>Τα γραφήματα δείχνουν πώς κατανέμονται τα ΜΕΔ τραπεζών ανάλογα με το </a:t>
            </a:r>
            <a:r>
              <a:rPr lang="en-US" sz="900" i="1" dirty="0" smtClean="0"/>
              <a:t>status </a:t>
            </a:r>
            <a:r>
              <a:rPr lang="el-GR" sz="900" i="1" dirty="0" smtClean="0"/>
              <a:t>στο οποίο βρίσκονται (καταγγελμένο,</a:t>
            </a:r>
            <a:r>
              <a:rPr lang="en-US" sz="900" i="1" dirty="0" smtClean="0"/>
              <a:t> </a:t>
            </a:r>
            <a:r>
              <a:rPr lang="el-GR" sz="900" i="1" dirty="0" smtClean="0"/>
              <a:t>σε καθυστέρηση</a:t>
            </a:r>
            <a:r>
              <a:rPr lang="en-US" sz="900" i="1" dirty="0" smtClean="0"/>
              <a:t> </a:t>
            </a:r>
            <a:r>
              <a:rPr lang="el-GR" sz="900" i="1" dirty="0" smtClean="0"/>
              <a:t>&gt;91 ημερών – ρυθμισμένα και μη) </a:t>
            </a:r>
            <a:endParaRPr lang="el-GR" sz="900" i="1" dirty="0"/>
          </a:p>
        </p:txBody>
      </p:sp>
      <p:cxnSp>
        <p:nvCxnSpPr>
          <p:cNvPr id="13" name="Ευθεία γραμμή σύνδεσης 12"/>
          <p:cNvCxnSpPr/>
          <p:nvPr/>
        </p:nvCxnSpPr>
        <p:spPr>
          <a:xfrm flipV="1">
            <a:off x="3116063" y="3767021"/>
            <a:ext cx="8962726" cy="155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Ευθεία γραμμή σύνδεσης 22"/>
          <p:cNvCxnSpPr/>
          <p:nvPr/>
        </p:nvCxnSpPr>
        <p:spPr>
          <a:xfrm>
            <a:off x="7575881" y="1046268"/>
            <a:ext cx="0" cy="54322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Εικόνα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3228" y="1060158"/>
            <a:ext cx="4088392" cy="2576296"/>
          </a:xfrm>
          <a:prstGeom prst="rect">
            <a:avLst/>
          </a:prstGeom>
        </p:spPr>
      </p:pic>
      <p:pic>
        <p:nvPicPr>
          <p:cNvPr id="8" name="Εικόνα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2750" y="3817080"/>
            <a:ext cx="4183332" cy="2636122"/>
          </a:xfrm>
          <a:prstGeom prst="rect">
            <a:avLst/>
          </a:prstGeom>
        </p:spPr>
      </p:pic>
      <p:pic>
        <p:nvPicPr>
          <p:cNvPr id="15" name="Εικόνα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49097" y="1033355"/>
            <a:ext cx="4258116" cy="2690711"/>
          </a:xfrm>
          <a:prstGeom prst="rect">
            <a:avLst/>
          </a:prstGeom>
        </p:spPr>
      </p:pic>
      <p:pic>
        <p:nvPicPr>
          <p:cNvPr id="7" name="Εικόνα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46627" y="3837541"/>
            <a:ext cx="4360214" cy="2684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2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12">
            <a:extLst>
              <a:ext uri="{FF2B5EF4-FFF2-40B4-BE49-F238E27FC236}">
                <a16:creationId xmlns:a16="http://schemas.microsoft.com/office/drawing/2014/main" xmlns="" id="{09588DA8-065E-4F6F-8EFD-43104AB2E0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 useBgFill="1">
        <p:nvSpPr>
          <p:cNvPr id="27" name="Rectangle 14">
            <a:extLst>
              <a:ext uri="{FF2B5EF4-FFF2-40B4-BE49-F238E27FC236}">
                <a16:creationId xmlns:a16="http://schemas.microsoft.com/office/drawing/2014/main" xmlns="" id="{C4285719-470E-454C-AF62-8323075F1F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28" name="Rectangle 16">
            <a:extLst>
              <a:ext uri="{FF2B5EF4-FFF2-40B4-BE49-F238E27FC236}">
                <a16:creationId xmlns:a16="http://schemas.microsoft.com/office/drawing/2014/main" xmlns="" id="{CD9FE4EF-C4D8-49A0-B2FF-81D8DB7D8A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410084" y="1410083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29" name="Rectangle 18">
            <a:extLst>
              <a:ext uri="{FF2B5EF4-FFF2-40B4-BE49-F238E27FC236}">
                <a16:creationId xmlns:a16="http://schemas.microsoft.com/office/drawing/2014/main" xmlns="" id="{4300840D-0A0B-4512-BACA-B439D5B9C5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410084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30" name="Rectangle 20">
            <a:extLst>
              <a:ext uri="{FF2B5EF4-FFF2-40B4-BE49-F238E27FC236}">
                <a16:creationId xmlns:a16="http://schemas.microsoft.com/office/drawing/2014/main" xmlns="" id="{D2B78728-A580-49A7-84F9-6EF6F583AD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767924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 dirty="0"/>
          </a:p>
        </p:txBody>
      </p:sp>
      <p:sp>
        <p:nvSpPr>
          <p:cNvPr id="31" name="Freeform: Shape 22">
            <a:extLst>
              <a:ext uri="{FF2B5EF4-FFF2-40B4-BE49-F238E27FC236}">
                <a16:creationId xmlns:a16="http://schemas.microsoft.com/office/drawing/2014/main" xmlns="" id="{38FAA1A1-D861-433F-88FA-1E9D6FD31D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0635413">
            <a:off x="-501736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31" tIns="45715" rIns="91431" bIns="45715" rtlCol="0" anchor="ctr">
            <a:noAutofit/>
          </a:bodyPr>
          <a:lstStyle/>
          <a:p>
            <a:pPr algn="ctr" rtl="0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8D71EDA1-87BF-4D5D-AB79-F346FD1927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410092" y="1399944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1704320" y="6455665"/>
            <a:ext cx="448056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fld id="{51543827-C2B0-46E7-89AA-B56A23F9ACD0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 algn="l">
                <a:spcAft>
                  <a:spcPts val="600"/>
                </a:spcAft>
              </a:pPr>
              <a:t>3</a:t>
            </a:fld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3065417" y="0"/>
            <a:ext cx="97241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TextBox 18"/>
          <p:cNvSpPr txBox="1"/>
          <p:nvPr/>
        </p:nvSpPr>
        <p:spPr>
          <a:xfrm>
            <a:off x="3353198" y="133376"/>
            <a:ext cx="8593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dirty="0" smtClean="0"/>
              <a:t>Από τα €</a:t>
            </a:r>
            <a:r>
              <a:rPr lang="en-US" dirty="0" smtClean="0"/>
              <a:t>70 </a:t>
            </a:r>
            <a:r>
              <a:rPr lang="el-GR" dirty="0" smtClean="0"/>
              <a:t>δις ΜΕΑ που βρίσκονται στους </a:t>
            </a:r>
            <a:r>
              <a:rPr lang="en-US" dirty="0" smtClean="0"/>
              <a:t>Servicers </a:t>
            </a:r>
            <a:r>
              <a:rPr lang="el-GR" dirty="0" smtClean="0"/>
              <a:t>οι 4 κατέχουν σχεδόν το 90%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dirty="0" smtClean="0"/>
              <a:t>…και τους αντιστοιχούν ρυθμίσεις ύψους €</a:t>
            </a:r>
            <a:r>
              <a:rPr lang="en-US" dirty="0" smtClean="0"/>
              <a:t>206</a:t>
            </a:r>
            <a:r>
              <a:rPr lang="el-GR" dirty="0" smtClean="0"/>
              <a:t> εκ. για </a:t>
            </a:r>
            <a:r>
              <a:rPr lang="en-US" dirty="0" smtClean="0"/>
              <a:t>3.873</a:t>
            </a:r>
            <a:r>
              <a:rPr lang="el-GR" dirty="0" smtClean="0"/>
              <a:t> οφειλέτες για τον Ιανουάριο</a:t>
            </a:r>
            <a:endParaRPr lang="el-GR" dirty="0"/>
          </a:p>
        </p:txBody>
      </p:sp>
      <p:sp>
        <p:nvSpPr>
          <p:cNvPr id="3" name="TextBox 2"/>
          <p:cNvSpPr txBox="1"/>
          <p:nvPr/>
        </p:nvSpPr>
        <p:spPr>
          <a:xfrm>
            <a:off x="3213860" y="6569287"/>
            <a:ext cx="719288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900" i="1" dirty="0" smtClean="0"/>
              <a:t>Σημείωση</a:t>
            </a:r>
            <a:r>
              <a:rPr lang="en-US" sz="900" i="1" dirty="0" smtClean="0"/>
              <a:t>: </a:t>
            </a:r>
            <a:r>
              <a:rPr lang="el-GR" sz="900" i="1" dirty="0" smtClean="0"/>
              <a:t>Τα γραφήματα στηλών δείχνουν την «παραγωγή» ρυθμίσεων εντός του μήνα αναφοράς σε όρους συνολικού ποσού ανάκτησης </a:t>
            </a:r>
            <a:endParaRPr lang="el-GR" sz="900" i="1" dirty="0"/>
          </a:p>
        </p:txBody>
      </p:sp>
      <p:sp>
        <p:nvSpPr>
          <p:cNvPr id="17" name="1 - Τίτλος"/>
          <p:cNvSpPr txBox="1">
            <a:spLocks/>
          </p:cNvSpPr>
          <p:nvPr/>
        </p:nvSpPr>
        <p:spPr>
          <a:xfrm>
            <a:off x="139337" y="1785257"/>
            <a:ext cx="2921389" cy="218909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solidFill>
                  <a:srgbClr val="FFFFFF"/>
                </a:solidFill>
                <a:latin typeface="+mn-lt"/>
              </a:rPr>
              <a:t>Servicers</a:t>
            </a:r>
            <a:r>
              <a:rPr lang="el-GR" sz="4000" b="1" dirty="0" smtClean="0">
                <a:solidFill>
                  <a:srgbClr val="FFFFFF"/>
                </a:solidFill>
                <a:latin typeface="+mn-lt"/>
              </a:rPr>
              <a:t> (Ι)</a:t>
            </a:r>
            <a:br>
              <a:rPr lang="el-GR" sz="4000" b="1" dirty="0" smtClean="0">
                <a:solidFill>
                  <a:srgbClr val="FFFFFF"/>
                </a:solidFill>
                <a:latin typeface="+mn-lt"/>
              </a:rPr>
            </a:br>
            <a:r>
              <a:rPr lang="el-GR" sz="1400" b="1" dirty="0" smtClean="0">
                <a:solidFill>
                  <a:srgbClr val="FFFFFF"/>
                </a:solidFill>
                <a:latin typeface="+mn-lt"/>
              </a:rPr>
              <a:t>(στοιχεία Ιαν 2025)</a:t>
            </a:r>
            <a:endParaRPr lang="el-GR" sz="1400" b="1" dirty="0">
              <a:solidFill>
                <a:srgbClr val="FFFFFF"/>
              </a:solidFill>
              <a:latin typeface="+mn-lt"/>
            </a:endParaRPr>
          </a:p>
        </p:txBody>
      </p:sp>
      <p:pic>
        <p:nvPicPr>
          <p:cNvPr id="9" name="Εικόνα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9828" y="897800"/>
            <a:ext cx="4357990" cy="2597028"/>
          </a:xfrm>
          <a:prstGeom prst="rect">
            <a:avLst/>
          </a:prstGeom>
        </p:spPr>
      </p:pic>
      <p:pic>
        <p:nvPicPr>
          <p:cNvPr id="2" name="Εικόνα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5415" y="3470363"/>
            <a:ext cx="8939792" cy="268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63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12">
            <a:extLst>
              <a:ext uri="{FF2B5EF4-FFF2-40B4-BE49-F238E27FC236}">
                <a16:creationId xmlns:a16="http://schemas.microsoft.com/office/drawing/2014/main" xmlns="" id="{09588DA8-065E-4F6F-8EFD-43104AB2E0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 useBgFill="1">
        <p:nvSpPr>
          <p:cNvPr id="27" name="Rectangle 14">
            <a:extLst>
              <a:ext uri="{FF2B5EF4-FFF2-40B4-BE49-F238E27FC236}">
                <a16:creationId xmlns:a16="http://schemas.microsoft.com/office/drawing/2014/main" xmlns="" id="{C4285719-470E-454C-AF62-8323075F1F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28" name="Rectangle 16">
            <a:extLst>
              <a:ext uri="{FF2B5EF4-FFF2-40B4-BE49-F238E27FC236}">
                <a16:creationId xmlns:a16="http://schemas.microsoft.com/office/drawing/2014/main" xmlns="" id="{CD9FE4EF-C4D8-49A0-B2FF-81D8DB7D8A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410084" y="1410083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29" name="Rectangle 18">
            <a:extLst>
              <a:ext uri="{FF2B5EF4-FFF2-40B4-BE49-F238E27FC236}">
                <a16:creationId xmlns:a16="http://schemas.microsoft.com/office/drawing/2014/main" xmlns="" id="{4300840D-0A0B-4512-BACA-B439D5B9C5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410084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30" name="Rectangle 20">
            <a:extLst>
              <a:ext uri="{FF2B5EF4-FFF2-40B4-BE49-F238E27FC236}">
                <a16:creationId xmlns:a16="http://schemas.microsoft.com/office/drawing/2014/main" xmlns="" id="{D2B78728-A580-49A7-84F9-6EF6F583AD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767924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 dirty="0"/>
          </a:p>
        </p:txBody>
      </p:sp>
      <p:sp>
        <p:nvSpPr>
          <p:cNvPr id="31" name="Freeform: Shape 22">
            <a:extLst>
              <a:ext uri="{FF2B5EF4-FFF2-40B4-BE49-F238E27FC236}">
                <a16:creationId xmlns:a16="http://schemas.microsoft.com/office/drawing/2014/main" xmlns="" id="{38FAA1A1-D861-433F-88FA-1E9D6FD31D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0635413">
            <a:off x="-501736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31" tIns="45715" rIns="91431" bIns="45715" rtlCol="0" anchor="ctr">
            <a:noAutofit/>
          </a:bodyPr>
          <a:lstStyle/>
          <a:p>
            <a:pPr algn="ctr" rtl="0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8D71EDA1-87BF-4D5D-AB79-F346FD1927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410092" y="1399944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1704320" y="6455665"/>
            <a:ext cx="448056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fld id="{51543827-C2B0-46E7-89AA-B56A23F9ACD0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 algn="l">
                <a:spcAft>
                  <a:spcPts val="600"/>
                </a:spcAft>
              </a:pPr>
              <a:t>4</a:t>
            </a:fld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3065417" y="0"/>
            <a:ext cx="97241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TextBox 18"/>
          <p:cNvSpPr txBox="1"/>
          <p:nvPr/>
        </p:nvSpPr>
        <p:spPr>
          <a:xfrm>
            <a:off x="3353198" y="133376"/>
            <a:ext cx="8351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dirty="0" smtClean="0"/>
              <a:t>Η πλειοψηφία αφορά στεγαστικά δάνεια και για τους 4 πιστωτές σε διαφορετικούς τύπους ρύθμισης</a:t>
            </a:r>
          </a:p>
        </p:txBody>
      </p:sp>
      <p:sp>
        <p:nvSpPr>
          <p:cNvPr id="16" name="1 - Τίτλος"/>
          <p:cNvSpPr txBox="1">
            <a:spLocks/>
          </p:cNvSpPr>
          <p:nvPr/>
        </p:nvSpPr>
        <p:spPr>
          <a:xfrm>
            <a:off x="139337" y="1785257"/>
            <a:ext cx="2921389" cy="218909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solidFill>
                  <a:srgbClr val="FFFFFF"/>
                </a:solidFill>
                <a:latin typeface="+mn-lt"/>
              </a:rPr>
              <a:t>Servicers</a:t>
            </a:r>
            <a:r>
              <a:rPr lang="el-GR" sz="4000" b="1" dirty="0" smtClean="0">
                <a:solidFill>
                  <a:srgbClr val="FFFFFF"/>
                </a:solidFill>
                <a:latin typeface="+mn-lt"/>
              </a:rPr>
              <a:t> (ΙΙ)</a:t>
            </a:r>
            <a:br>
              <a:rPr lang="el-GR" sz="4000" b="1" dirty="0" smtClean="0">
                <a:solidFill>
                  <a:srgbClr val="FFFFFF"/>
                </a:solidFill>
                <a:latin typeface="+mn-lt"/>
              </a:rPr>
            </a:br>
            <a:r>
              <a:rPr lang="el-GR" sz="1400" b="1" dirty="0" smtClean="0">
                <a:solidFill>
                  <a:srgbClr val="FFFFFF"/>
                </a:solidFill>
                <a:latin typeface="+mn-lt"/>
              </a:rPr>
              <a:t>(στοιχεία Ιαν 2025)</a:t>
            </a:r>
            <a:endParaRPr lang="el-GR" sz="1400" b="1" dirty="0">
              <a:solidFill>
                <a:srgbClr val="FFFFFF"/>
              </a:solidFill>
              <a:latin typeface="+mn-lt"/>
            </a:endParaRPr>
          </a:p>
        </p:txBody>
      </p:sp>
      <p:pic>
        <p:nvPicPr>
          <p:cNvPr id="2" name="Εικόνα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6308" y="1055166"/>
            <a:ext cx="8980444" cy="5086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18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yR8xTmHTBOMdux6p2maSA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2623</TotalTime>
  <Words>156</Words>
  <Application>Microsoft Office PowerPoint</Application>
  <PresentationFormat>Ευρεία οθόνη</PresentationFormat>
  <Paragraphs>17</Paragraphs>
  <Slides>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Θέμα του Office</vt:lpstr>
      <vt:lpstr>Ρυθμίσεις Δανείων Χρηματοδοτικών Φορέων  06.03.2025</vt:lpstr>
      <vt:lpstr>Τράπεζες (ΜΕΔ σε καθυστέρηση &gt;90 ημερών, στοιχεία 31.12.2024)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ΧΡΙΣΤΙΝΑ ΚΑΤΩΠΟΔΗ</dc:creator>
  <cp:lastModifiedBy>ΧΡΙΣΤΙΝΑ ΚΑΤΩΠΟΔΗ</cp:lastModifiedBy>
  <cp:revision>64</cp:revision>
  <dcterms:created xsi:type="dcterms:W3CDTF">2024-06-03T14:29:32Z</dcterms:created>
  <dcterms:modified xsi:type="dcterms:W3CDTF">2025-03-06T15:29:50Z</dcterms:modified>
</cp:coreProperties>
</file>