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4"/>
  </p:notesMasterIdLst>
  <p:sldIdLst>
    <p:sldId id="268" r:id="rId2"/>
    <p:sldId id="269" r:id="rId3"/>
    <p:sldId id="274" r:id="rId4"/>
    <p:sldId id="297" r:id="rId5"/>
    <p:sldId id="301" r:id="rId6"/>
    <p:sldId id="302" r:id="rId7"/>
    <p:sldId id="303" r:id="rId8"/>
    <p:sldId id="307" r:id="rId9"/>
    <p:sldId id="296" r:id="rId10"/>
    <p:sldId id="280" r:id="rId11"/>
    <p:sldId id="281" r:id="rId12"/>
    <p:sldId id="275" r:id="rId13"/>
    <p:sldId id="279" r:id="rId14"/>
    <p:sldId id="304" r:id="rId15"/>
    <p:sldId id="284" r:id="rId16"/>
    <p:sldId id="286" r:id="rId17"/>
    <p:sldId id="285" r:id="rId18"/>
    <p:sldId id="287" r:id="rId19"/>
    <p:sldId id="290" r:id="rId20"/>
    <p:sldId id="288" r:id="rId21"/>
    <p:sldId id="289" r:id="rId22"/>
    <p:sldId id="283" r:id="rId23"/>
  </p:sldIdLst>
  <p:sldSz cx="9144000" cy="6858000" type="screen4x3"/>
  <p:notesSz cx="6858000" cy="9144000"/>
  <p:photoAlbum/>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7DD"/>
    <a:srgbClr val="FFE9A3"/>
    <a:srgbClr val="EBA53D"/>
    <a:srgbClr val="808080"/>
    <a:srgbClr val="F0CE02"/>
    <a:srgbClr val="F6E5E2"/>
    <a:srgbClr val="C75F09"/>
    <a:srgbClr val="E9C1B9"/>
    <a:srgbClr val="FFFFCC"/>
    <a:srgbClr val="E46C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45" autoAdjust="0"/>
    <p:restoredTop sz="94660"/>
  </p:normalViewPr>
  <p:slideViewPr>
    <p:cSldViewPr>
      <p:cViewPr varScale="1">
        <p:scale>
          <a:sx n="86" d="100"/>
          <a:sy n="86" d="100"/>
        </p:scale>
        <p:origin x="1157"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7BEC2B-EC14-456A-B74C-5EF014730D1C}" type="datetimeFigureOut">
              <a:rPr lang="el-GR" smtClean="0"/>
              <a:pPr/>
              <a:t>21/1/2021</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DA5950-F5BB-4DDC-8CA0-BA84776FD57E}" type="slidenum">
              <a:rPr lang="el-GR" smtClean="0"/>
              <a:pPr/>
              <a:t>‹#›</a:t>
            </a:fld>
            <a:endParaRPr lang="el-GR"/>
          </a:p>
        </p:txBody>
      </p:sp>
    </p:spTree>
    <p:extLst>
      <p:ext uri="{BB962C8B-B14F-4D97-AF65-F5344CB8AC3E}">
        <p14:creationId xmlns:p14="http://schemas.microsoft.com/office/powerpoint/2010/main" val="5817319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5"/>
          </p:nvPr>
        </p:nvSpPr>
        <p:spPr/>
        <p:txBody>
          <a:bodyPr/>
          <a:lstStyle/>
          <a:p>
            <a:fld id="{46DA5950-F5BB-4DDC-8CA0-BA84776FD57E}" type="slidenum">
              <a:rPr lang="el-GR" smtClean="0"/>
              <a:pPr/>
              <a:t>1</a:t>
            </a:fld>
            <a:endParaRPr lang="el-GR"/>
          </a:p>
        </p:txBody>
      </p:sp>
    </p:spTree>
    <p:extLst>
      <p:ext uri="{BB962C8B-B14F-4D97-AF65-F5344CB8AC3E}">
        <p14:creationId xmlns:p14="http://schemas.microsoft.com/office/powerpoint/2010/main" val="22167667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5"/>
          </p:nvPr>
        </p:nvSpPr>
        <p:spPr/>
        <p:txBody>
          <a:bodyPr/>
          <a:lstStyle/>
          <a:p>
            <a:fld id="{46DA5950-F5BB-4DDC-8CA0-BA84776FD57E}" type="slidenum">
              <a:rPr lang="el-GR" smtClean="0"/>
              <a:pPr/>
              <a:t>2</a:t>
            </a:fld>
            <a:endParaRPr lang="el-GR"/>
          </a:p>
        </p:txBody>
      </p:sp>
    </p:spTree>
    <p:extLst>
      <p:ext uri="{BB962C8B-B14F-4D97-AF65-F5344CB8AC3E}">
        <p14:creationId xmlns:p14="http://schemas.microsoft.com/office/powerpoint/2010/main" val="2032037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l-GR"/>
          </a:p>
        </p:txBody>
      </p:sp>
      <p:sp>
        <p:nvSpPr>
          <p:cNvPr id="4" name="Date Placeholder 3"/>
          <p:cNvSpPr>
            <a:spLocks noGrp="1"/>
          </p:cNvSpPr>
          <p:nvPr>
            <p:ph type="dt" sz="half" idx="10"/>
          </p:nvPr>
        </p:nvSpPr>
        <p:spPr/>
        <p:txBody>
          <a:bodyPr/>
          <a:lstStyle/>
          <a:p>
            <a:fld id="{0EC89C82-7903-45A6-BD0C-1B4D43CABFAF}" type="datetimeFigureOut">
              <a:rPr lang="el-GR" smtClean="0"/>
              <a:pPr/>
              <a:t>21/1/2021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B2CBD0A-31C1-4260-98A7-776219528071}" type="slidenum">
              <a:rPr lang="el-GR" smtClean="0"/>
              <a:pPr/>
              <a:t>‹#›</a:t>
            </a:fld>
            <a:endParaRPr lang="el-GR"/>
          </a:p>
        </p:txBody>
      </p:sp>
    </p:spTree>
    <p:extLst>
      <p:ext uri="{BB962C8B-B14F-4D97-AF65-F5344CB8AC3E}">
        <p14:creationId xmlns:p14="http://schemas.microsoft.com/office/powerpoint/2010/main" val="2474314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0EC89C82-7903-45A6-BD0C-1B4D43CABFAF}" type="datetimeFigureOut">
              <a:rPr lang="el-GR" smtClean="0"/>
              <a:pPr/>
              <a:t>21/1/2021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B2CBD0A-31C1-4260-98A7-776219528071}" type="slidenum">
              <a:rPr lang="el-GR" smtClean="0"/>
              <a:pPr/>
              <a:t>‹#›</a:t>
            </a:fld>
            <a:endParaRPr lang="el-GR"/>
          </a:p>
        </p:txBody>
      </p:sp>
    </p:spTree>
    <p:extLst>
      <p:ext uri="{BB962C8B-B14F-4D97-AF65-F5344CB8AC3E}">
        <p14:creationId xmlns:p14="http://schemas.microsoft.com/office/powerpoint/2010/main" val="4221243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0EC89C82-7903-45A6-BD0C-1B4D43CABFAF}" type="datetimeFigureOut">
              <a:rPr lang="el-GR" smtClean="0"/>
              <a:pPr/>
              <a:t>21/1/2021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B2CBD0A-31C1-4260-98A7-776219528071}" type="slidenum">
              <a:rPr lang="el-GR" smtClean="0"/>
              <a:pPr/>
              <a:t>‹#›</a:t>
            </a:fld>
            <a:endParaRPr lang="el-GR"/>
          </a:p>
        </p:txBody>
      </p:sp>
    </p:spTree>
    <p:extLst>
      <p:ext uri="{BB962C8B-B14F-4D97-AF65-F5344CB8AC3E}">
        <p14:creationId xmlns:p14="http://schemas.microsoft.com/office/powerpoint/2010/main" val="2225935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0EC89C82-7903-45A6-BD0C-1B4D43CABFAF}" type="datetimeFigureOut">
              <a:rPr lang="el-GR" smtClean="0"/>
              <a:pPr/>
              <a:t>21/1/2021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B2CBD0A-31C1-4260-98A7-776219528071}" type="slidenum">
              <a:rPr lang="el-GR" smtClean="0"/>
              <a:pPr/>
              <a:t>‹#›</a:t>
            </a:fld>
            <a:endParaRPr lang="el-GR"/>
          </a:p>
        </p:txBody>
      </p:sp>
    </p:spTree>
    <p:extLst>
      <p:ext uri="{BB962C8B-B14F-4D97-AF65-F5344CB8AC3E}">
        <p14:creationId xmlns:p14="http://schemas.microsoft.com/office/powerpoint/2010/main" val="4170611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C89C82-7903-45A6-BD0C-1B4D43CABFAF}" type="datetimeFigureOut">
              <a:rPr lang="el-GR" smtClean="0"/>
              <a:pPr/>
              <a:t>21/1/2021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B2CBD0A-31C1-4260-98A7-776219528071}" type="slidenum">
              <a:rPr lang="el-GR" smtClean="0"/>
              <a:pPr/>
              <a:t>‹#›</a:t>
            </a:fld>
            <a:endParaRPr lang="el-GR"/>
          </a:p>
        </p:txBody>
      </p:sp>
    </p:spTree>
    <p:extLst>
      <p:ext uri="{BB962C8B-B14F-4D97-AF65-F5344CB8AC3E}">
        <p14:creationId xmlns:p14="http://schemas.microsoft.com/office/powerpoint/2010/main" val="34948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p:cNvSpPr>
            <a:spLocks noGrp="1"/>
          </p:cNvSpPr>
          <p:nvPr>
            <p:ph type="dt" sz="half" idx="10"/>
          </p:nvPr>
        </p:nvSpPr>
        <p:spPr/>
        <p:txBody>
          <a:bodyPr/>
          <a:lstStyle/>
          <a:p>
            <a:fld id="{0EC89C82-7903-45A6-BD0C-1B4D43CABFAF}" type="datetimeFigureOut">
              <a:rPr lang="el-GR" smtClean="0"/>
              <a:pPr/>
              <a:t>21/1/2021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B2CBD0A-31C1-4260-98A7-776219528071}" type="slidenum">
              <a:rPr lang="el-GR" smtClean="0"/>
              <a:pPr/>
              <a:t>‹#›</a:t>
            </a:fld>
            <a:endParaRPr lang="el-GR"/>
          </a:p>
        </p:txBody>
      </p:sp>
    </p:spTree>
    <p:extLst>
      <p:ext uri="{BB962C8B-B14F-4D97-AF65-F5344CB8AC3E}">
        <p14:creationId xmlns:p14="http://schemas.microsoft.com/office/powerpoint/2010/main" val="3775311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p:cNvSpPr>
            <a:spLocks noGrp="1"/>
          </p:cNvSpPr>
          <p:nvPr>
            <p:ph type="dt" sz="half" idx="10"/>
          </p:nvPr>
        </p:nvSpPr>
        <p:spPr/>
        <p:txBody>
          <a:bodyPr/>
          <a:lstStyle/>
          <a:p>
            <a:fld id="{0EC89C82-7903-45A6-BD0C-1B4D43CABFAF}" type="datetimeFigureOut">
              <a:rPr lang="el-GR" smtClean="0"/>
              <a:pPr/>
              <a:t>21/1/2021</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BB2CBD0A-31C1-4260-98A7-776219528071}" type="slidenum">
              <a:rPr lang="el-GR" smtClean="0"/>
              <a:pPr/>
              <a:t>‹#›</a:t>
            </a:fld>
            <a:endParaRPr lang="el-GR"/>
          </a:p>
        </p:txBody>
      </p:sp>
    </p:spTree>
    <p:extLst>
      <p:ext uri="{BB962C8B-B14F-4D97-AF65-F5344CB8AC3E}">
        <p14:creationId xmlns:p14="http://schemas.microsoft.com/office/powerpoint/2010/main" val="3116074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Date Placeholder 2"/>
          <p:cNvSpPr>
            <a:spLocks noGrp="1"/>
          </p:cNvSpPr>
          <p:nvPr>
            <p:ph type="dt" sz="half" idx="10"/>
          </p:nvPr>
        </p:nvSpPr>
        <p:spPr/>
        <p:txBody>
          <a:bodyPr/>
          <a:lstStyle/>
          <a:p>
            <a:fld id="{0EC89C82-7903-45A6-BD0C-1B4D43CABFAF}" type="datetimeFigureOut">
              <a:rPr lang="el-GR" smtClean="0"/>
              <a:pPr/>
              <a:t>21/1/2021</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BB2CBD0A-31C1-4260-98A7-776219528071}" type="slidenum">
              <a:rPr lang="el-GR" smtClean="0"/>
              <a:pPr/>
              <a:t>‹#›</a:t>
            </a:fld>
            <a:endParaRPr lang="el-GR"/>
          </a:p>
        </p:txBody>
      </p:sp>
    </p:spTree>
    <p:extLst>
      <p:ext uri="{BB962C8B-B14F-4D97-AF65-F5344CB8AC3E}">
        <p14:creationId xmlns:p14="http://schemas.microsoft.com/office/powerpoint/2010/main" val="11680400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C89C82-7903-45A6-BD0C-1B4D43CABFAF}" type="datetimeFigureOut">
              <a:rPr lang="el-GR" smtClean="0"/>
              <a:pPr/>
              <a:t>21/1/2021</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BB2CBD0A-31C1-4260-98A7-776219528071}" type="slidenum">
              <a:rPr lang="el-GR" smtClean="0"/>
              <a:pPr/>
              <a:t>‹#›</a:t>
            </a:fld>
            <a:endParaRPr lang="el-GR"/>
          </a:p>
        </p:txBody>
      </p:sp>
    </p:spTree>
    <p:extLst>
      <p:ext uri="{BB962C8B-B14F-4D97-AF65-F5344CB8AC3E}">
        <p14:creationId xmlns:p14="http://schemas.microsoft.com/office/powerpoint/2010/main" val="4289532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EC89C82-7903-45A6-BD0C-1B4D43CABFAF}" type="datetimeFigureOut">
              <a:rPr lang="el-GR" smtClean="0"/>
              <a:pPr/>
              <a:t>21/1/2021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B2CBD0A-31C1-4260-98A7-776219528071}" type="slidenum">
              <a:rPr lang="el-GR" smtClean="0"/>
              <a:pPr/>
              <a:t>‹#›</a:t>
            </a:fld>
            <a:endParaRPr lang="el-GR"/>
          </a:p>
        </p:txBody>
      </p:sp>
    </p:spTree>
    <p:extLst>
      <p:ext uri="{BB962C8B-B14F-4D97-AF65-F5344CB8AC3E}">
        <p14:creationId xmlns:p14="http://schemas.microsoft.com/office/powerpoint/2010/main" val="2522196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EC89C82-7903-45A6-BD0C-1B4D43CABFAF}" type="datetimeFigureOut">
              <a:rPr lang="el-GR" smtClean="0"/>
              <a:pPr/>
              <a:t>21/1/2021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B2CBD0A-31C1-4260-98A7-776219528071}" type="slidenum">
              <a:rPr lang="el-GR" smtClean="0"/>
              <a:pPr/>
              <a:t>‹#›</a:t>
            </a:fld>
            <a:endParaRPr lang="el-GR"/>
          </a:p>
        </p:txBody>
      </p:sp>
    </p:spTree>
    <p:extLst>
      <p:ext uri="{BB962C8B-B14F-4D97-AF65-F5344CB8AC3E}">
        <p14:creationId xmlns:p14="http://schemas.microsoft.com/office/powerpoint/2010/main" val="2854297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C89C82-7903-45A6-BD0C-1B4D43CABFAF}" type="datetimeFigureOut">
              <a:rPr lang="el-GR" smtClean="0"/>
              <a:pPr/>
              <a:t>21/1/2021</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2CBD0A-31C1-4260-98A7-776219528071}" type="slidenum">
              <a:rPr lang="el-GR" smtClean="0"/>
              <a:pPr/>
              <a:t>‹#›</a:t>
            </a:fld>
            <a:endParaRPr lang="el-GR"/>
          </a:p>
        </p:txBody>
      </p:sp>
    </p:spTree>
    <p:extLst>
      <p:ext uri="{BB962C8B-B14F-4D97-AF65-F5344CB8AC3E}">
        <p14:creationId xmlns:p14="http://schemas.microsoft.com/office/powerpoint/2010/main" val="42625027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B380D36-3343-4D39-BE58-1ED1DDB8C3AC}"/>
              </a:ext>
            </a:extLst>
          </p:cNvPr>
          <p:cNvSpPr/>
          <p:nvPr/>
        </p:nvSpPr>
        <p:spPr>
          <a:xfrm>
            <a:off x="0" y="3270116"/>
            <a:ext cx="9144000" cy="590932"/>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5" name="Picture 4" descr="A picture containing diagram&#10;&#10;Description automatically generated">
            <a:extLst>
              <a:ext uri="{FF2B5EF4-FFF2-40B4-BE49-F238E27FC236}">
                <a16:creationId xmlns:a16="http://schemas.microsoft.com/office/drawing/2014/main" id="{2A5FC622-C719-4376-8B17-B479412E1C1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08609" y="2418957"/>
            <a:ext cx="3483871" cy="3419863"/>
          </a:xfrm>
          <a:prstGeom prst="rect">
            <a:avLst/>
          </a:prstGeom>
        </p:spPr>
      </p:pic>
      <p:graphicFrame>
        <p:nvGraphicFramePr>
          <p:cNvPr id="2" name="Table 1">
            <a:extLst>
              <a:ext uri="{FF2B5EF4-FFF2-40B4-BE49-F238E27FC236}">
                <a16:creationId xmlns:a16="http://schemas.microsoft.com/office/drawing/2014/main" id="{710C4B51-E1E6-47AC-8785-E2A1B23E13CA}"/>
              </a:ext>
            </a:extLst>
          </p:cNvPr>
          <p:cNvGraphicFramePr>
            <a:graphicFrameLocks noGrp="1"/>
          </p:cNvGraphicFramePr>
          <p:nvPr>
            <p:extLst>
              <p:ext uri="{D42A27DB-BD31-4B8C-83A1-F6EECF244321}">
                <p14:modId xmlns:p14="http://schemas.microsoft.com/office/powerpoint/2010/main" val="2799224600"/>
              </p:ext>
            </p:extLst>
          </p:nvPr>
        </p:nvGraphicFramePr>
        <p:xfrm>
          <a:off x="251520" y="2231080"/>
          <a:ext cx="8640960" cy="4141661"/>
        </p:xfrm>
        <a:graphic>
          <a:graphicData uri="http://schemas.openxmlformats.org/drawingml/2006/table">
            <a:tbl>
              <a:tblPr firstRow="1" firstCol="1" bandRow="1">
                <a:tableStyleId>{5C22544A-7EE6-4342-B048-85BDC9FD1C3A}</a:tableStyleId>
              </a:tblPr>
              <a:tblGrid>
                <a:gridCol w="4551848">
                  <a:extLst>
                    <a:ext uri="{9D8B030D-6E8A-4147-A177-3AD203B41FA5}">
                      <a16:colId xmlns:a16="http://schemas.microsoft.com/office/drawing/2014/main" val="2037437618"/>
                    </a:ext>
                  </a:extLst>
                </a:gridCol>
                <a:gridCol w="4089112">
                  <a:extLst>
                    <a:ext uri="{9D8B030D-6E8A-4147-A177-3AD203B41FA5}">
                      <a16:colId xmlns:a16="http://schemas.microsoft.com/office/drawing/2014/main" val="4252884605"/>
                    </a:ext>
                  </a:extLst>
                </a:gridCol>
              </a:tblGrid>
              <a:tr h="3805436">
                <a:tc>
                  <a:txBody>
                    <a:bodyPr/>
                    <a:lstStyle/>
                    <a:p>
                      <a:pPr algn="ctr" hangingPunct="0">
                        <a:lnSpc>
                          <a:spcPct val="100000"/>
                        </a:lnSpc>
                        <a:spcBef>
                          <a:spcPts val="0"/>
                        </a:spcBef>
                      </a:pPr>
                      <a:r>
                        <a:rPr lang="el-GR" sz="2800" dirty="0">
                          <a:solidFill>
                            <a:schemeClr val="bg1">
                              <a:lumMod val="50000"/>
                            </a:schemeClr>
                          </a:solidFill>
                          <a:effectLst/>
                        </a:rPr>
                        <a:t>Οκτώβριος  2020  </a:t>
                      </a:r>
                      <a:r>
                        <a:rPr lang="el-GR" sz="2400" b="0" dirty="0">
                          <a:solidFill>
                            <a:schemeClr val="bg1">
                              <a:lumMod val="50000"/>
                            </a:schemeClr>
                          </a:solidFill>
                          <a:effectLst/>
                        </a:rPr>
                        <a:t>(</a:t>
                      </a:r>
                      <a:r>
                        <a:rPr lang="el-GR" sz="2400" b="0" i="1" dirty="0">
                          <a:solidFill>
                            <a:schemeClr val="bg1">
                              <a:lumMod val="50000"/>
                            </a:schemeClr>
                          </a:solidFill>
                          <a:effectLst/>
                        </a:rPr>
                        <a:t>114 060</a:t>
                      </a:r>
                      <a:r>
                        <a:rPr lang="el-GR" sz="2400" b="0" dirty="0">
                          <a:solidFill>
                            <a:schemeClr val="bg1">
                              <a:lumMod val="50000"/>
                            </a:schemeClr>
                          </a:solidFill>
                          <a:effectLst/>
                        </a:rPr>
                        <a:t>)</a:t>
                      </a:r>
                    </a:p>
                    <a:p>
                      <a:pPr algn="ctr" hangingPunct="0">
                        <a:lnSpc>
                          <a:spcPct val="100000"/>
                        </a:lnSpc>
                        <a:spcAft>
                          <a:spcPts val="600"/>
                        </a:spcAft>
                      </a:pPr>
                      <a:r>
                        <a:rPr lang="el-GR" sz="2800" dirty="0">
                          <a:solidFill>
                            <a:srgbClr val="EBA53D"/>
                          </a:solidFill>
                          <a:effectLst/>
                        </a:rPr>
                        <a:t>2.021</a:t>
                      </a:r>
                      <a:r>
                        <a:rPr lang="en-US" sz="2300" dirty="0">
                          <a:solidFill>
                            <a:schemeClr val="bg1">
                              <a:lumMod val="50000"/>
                            </a:schemeClr>
                          </a:solidFill>
                          <a:effectLst/>
                        </a:rPr>
                        <a:t>  </a:t>
                      </a:r>
                      <a:r>
                        <a:rPr lang="el-GR" sz="2400" dirty="0">
                          <a:solidFill>
                            <a:schemeClr val="bg1">
                              <a:lumMod val="50000"/>
                            </a:schemeClr>
                          </a:solidFill>
                          <a:effectLst/>
                        </a:rPr>
                        <a:t>συμμετέχοντες</a:t>
                      </a:r>
                      <a:endParaRPr lang="en-US" sz="2400" dirty="0">
                        <a:solidFill>
                          <a:schemeClr val="bg1">
                            <a:lumMod val="50000"/>
                          </a:schemeClr>
                        </a:solidFill>
                        <a:effectLst/>
                      </a:endParaRPr>
                    </a:p>
                    <a:p>
                      <a:pPr algn="ctr" hangingPunct="0">
                        <a:lnSpc>
                          <a:spcPct val="100000"/>
                        </a:lnSpc>
                        <a:spcBef>
                          <a:spcPts val="1200"/>
                        </a:spcBef>
                        <a:spcAft>
                          <a:spcPts val="1800"/>
                        </a:spcAft>
                      </a:pPr>
                      <a:r>
                        <a:rPr lang="el-GR" sz="3200" dirty="0">
                          <a:solidFill>
                            <a:schemeClr val="bg1">
                              <a:lumMod val="50000"/>
                            </a:schemeClr>
                          </a:solidFill>
                          <a:effectLst/>
                        </a:rPr>
                        <a:t>Σ Υ Ν Ο Ψ Η</a:t>
                      </a:r>
                    </a:p>
                    <a:p>
                      <a:pPr algn="ctr" hangingPunct="0">
                        <a:lnSpc>
                          <a:spcPct val="100000"/>
                        </a:lnSpc>
                        <a:spcAft>
                          <a:spcPts val="3000"/>
                        </a:spcAft>
                      </a:pPr>
                      <a:r>
                        <a:rPr lang="el-GR" sz="1800" i="1" dirty="0">
                          <a:solidFill>
                            <a:schemeClr val="bg1">
                              <a:lumMod val="65000"/>
                            </a:schemeClr>
                          </a:solidFill>
                          <a:effectLst/>
                        </a:rPr>
                        <a:t>ΕΝΔΕΙΚΤΙΚΑ  ΑΠΟΤΕΛΕΣΜΑΤΑ -  ΕΜΠΙΣΤΕΥΤΙΚΑ </a:t>
                      </a:r>
                      <a:br>
                        <a:rPr lang="en-US" sz="1800" i="1" dirty="0">
                          <a:solidFill>
                            <a:schemeClr val="bg1">
                              <a:lumMod val="65000"/>
                            </a:schemeClr>
                          </a:solidFill>
                          <a:effectLst/>
                        </a:rPr>
                      </a:br>
                      <a:r>
                        <a:rPr lang="el-GR" sz="1800" i="1" dirty="0">
                          <a:solidFill>
                            <a:schemeClr val="bg1">
                              <a:lumMod val="65000"/>
                            </a:schemeClr>
                          </a:solidFill>
                          <a:effectLst/>
                        </a:rPr>
                        <a:t>ΟΧΙ  ΓΙΑ  ΔΗΜΟΣΙΟΠΟΙΗΣΗ</a:t>
                      </a:r>
                    </a:p>
                    <a:p>
                      <a:pPr algn="r" hangingPunct="0">
                        <a:lnSpc>
                          <a:spcPct val="150000"/>
                        </a:lnSpc>
                        <a:spcAft>
                          <a:spcPts val="1200"/>
                        </a:spcAft>
                      </a:pPr>
                      <a:r>
                        <a:rPr lang="en-US" sz="800" dirty="0">
                          <a:solidFill>
                            <a:schemeClr val="bg1">
                              <a:lumMod val="50000"/>
                            </a:schemeClr>
                          </a:solidFill>
                          <a:effectLst/>
                        </a:rPr>
                        <a:t>			</a:t>
                      </a:r>
                      <a:r>
                        <a:rPr lang="el-GR" sz="1200" dirty="0">
                          <a:solidFill>
                            <a:schemeClr val="bg1">
                              <a:lumMod val="50000"/>
                            </a:schemeClr>
                          </a:solidFill>
                          <a:effectLst/>
                        </a:rPr>
                        <a:t> </a:t>
                      </a:r>
                      <a:r>
                        <a:rPr lang="el-GR" sz="800" dirty="0">
                          <a:solidFill>
                            <a:schemeClr val="bg1">
                              <a:lumMod val="50000"/>
                            </a:schemeClr>
                          </a:solidFill>
                          <a:effectLst/>
                        </a:rPr>
                        <a:t> </a:t>
                      </a:r>
                      <a:r>
                        <a:rPr lang="en-US" sz="800" dirty="0">
                          <a:solidFill>
                            <a:schemeClr val="bg1">
                              <a:lumMod val="50000"/>
                            </a:schemeClr>
                          </a:solidFill>
                          <a:effectLst/>
                        </a:rPr>
                        <a:t>	</a:t>
                      </a:r>
                      <a:endParaRPr lang="el-GR" sz="800" dirty="0">
                        <a:solidFill>
                          <a:schemeClr val="bg1">
                            <a:lumMod val="50000"/>
                          </a:schemeClr>
                        </a:solidFill>
                        <a:effectLst/>
                      </a:endParaRPr>
                    </a:p>
                    <a:p>
                      <a:pPr algn="r" hangingPunct="0">
                        <a:lnSpc>
                          <a:spcPct val="150000"/>
                        </a:lnSpc>
                        <a:spcAft>
                          <a:spcPts val="1200"/>
                        </a:spcAft>
                      </a:pPr>
                      <a:endParaRPr lang="el-GR" sz="800" dirty="0">
                        <a:solidFill>
                          <a:schemeClr val="bg1">
                            <a:lumMod val="50000"/>
                          </a:schemeClr>
                        </a:solidFill>
                        <a:effectLst/>
                      </a:endParaRPr>
                    </a:p>
                    <a:p>
                      <a:pPr algn="r" hangingPunct="0">
                        <a:lnSpc>
                          <a:spcPct val="150000"/>
                        </a:lnSpc>
                        <a:spcAft>
                          <a:spcPts val="1200"/>
                        </a:spcAft>
                      </a:pPr>
                      <a:endParaRPr lang="el-GR" sz="800" dirty="0">
                        <a:solidFill>
                          <a:schemeClr val="bg1">
                            <a:lumMod val="50000"/>
                          </a:schemeClr>
                        </a:solidFill>
                        <a:effectLst/>
                      </a:endParaRPr>
                    </a:p>
                    <a:p>
                      <a:pPr algn="r" hangingPunct="0">
                        <a:lnSpc>
                          <a:spcPct val="150000"/>
                        </a:lnSpc>
                        <a:spcAft>
                          <a:spcPts val="1200"/>
                        </a:spcAft>
                      </a:pPr>
                      <a:r>
                        <a:rPr lang="en-US" sz="800" dirty="0">
                          <a:solidFill>
                            <a:schemeClr val="bg1">
                              <a:lumMod val="50000"/>
                            </a:schemeClr>
                          </a:solidFill>
                          <a:effectLst/>
                        </a:rPr>
                        <a:t>		</a:t>
                      </a:r>
                      <a:r>
                        <a:rPr lang="el-GR" sz="800" dirty="0">
                          <a:solidFill>
                            <a:schemeClr val="bg1">
                              <a:lumMod val="50000"/>
                            </a:schemeClr>
                          </a:solidFill>
                          <a:effectLst/>
                        </a:rPr>
                        <a:t> </a:t>
                      </a:r>
                      <a:endParaRPr lang="el-GR" sz="800" dirty="0">
                        <a:solidFill>
                          <a:schemeClr val="bg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626" marR="56626" marT="0" marB="0">
                    <a:noFill/>
                  </a:tcPr>
                </a:tc>
                <a:tc>
                  <a:txBody>
                    <a:bodyPr/>
                    <a:lstStyle/>
                    <a:p>
                      <a:pPr algn="r" hangingPunct="0"/>
                      <a:r>
                        <a:rPr lang="en-US" sz="800" dirty="0">
                          <a:solidFill>
                            <a:schemeClr val="bg1">
                              <a:lumMod val="50000"/>
                            </a:schemeClr>
                          </a:solidFill>
                          <a:effectLst/>
                        </a:rPr>
                        <a:t> </a:t>
                      </a:r>
                      <a:endParaRPr lang="el-GR" sz="800" dirty="0">
                        <a:solidFill>
                          <a:schemeClr val="bg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626" marR="56626" marT="0" marB="0">
                    <a:noFill/>
                  </a:tcPr>
                </a:tc>
                <a:extLst>
                  <a:ext uri="{0D108BD9-81ED-4DB2-BD59-A6C34878D82A}">
                    <a16:rowId xmlns:a16="http://schemas.microsoft.com/office/drawing/2014/main" val="985952263"/>
                  </a:ext>
                </a:extLst>
              </a:tr>
              <a:tr h="128787">
                <a:tc>
                  <a:txBody>
                    <a:bodyPr/>
                    <a:lstStyle/>
                    <a:p>
                      <a:pPr algn="r" hangingPunct="0">
                        <a:spcBef>
                          <a:spcPts val="600"/>
                        </a:spcBef>
                        <a:spcAft>
                          <a:spcPts val="600"/>
                        </a:spcAft>
                      </a:pPr>
                      <a:r>
                        <a:rPr lang="en-US" sz="700" dirty="0">
                          <a:solidFill>
                            <a:schemeClr val="bg1">
                              <a:lumMod val="50000"/>
                            </a:schemeClr>
                          </a:solidFill>
                          <a:effectLst/>
                        </a:rPr>
                        <a:t>As an ESOMAR Member, I comply with the ICC/ESOMAR International Code of Marketing and Social Research Practice</a:t>
                      </a:r>
                      <a:endParaRPr lang="el-GR" sz="800" dirty="0">
                        <a:solidFill>
                          <a:schemeClr val="bg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626" marR="56626" marT="0" marB="0" anchor="b">
                    <a:noFill/>
                  </a:tcPr>
                </a:tc>
                <a:tc>
                  <a:txBody>
                    <a:bodyPr/>
                    <a:lstStyle/>
                    <a:p>
                      <a:pPr algn="r" hangingPunct="0">
                        <a:spcBef>
                          <a:spcPts val="1200"/>
                        </a:spcBef>
                        <a:spcAft>
                          <a:spcPts val="1200"/>
                        </a:spcAft>
                      </a:pPr>
                      <a:r>
                        <a:rPr lang="el-GR" sz="1000" b="1" dirty="0">
                          <a:solidFill>
                            <a:schemeClr val="bg1">
                              <a:lumMod val="50000"/>
                            </a:schemeClr>
                          </a:solidFill>
                          <a:effectLst/>
                        </a:rPr>
                        <a:t>1η έκδοση</a:t>
                      </a:r>
                      <a:r>
                        <a:rPr lang="el-GR" sz="1000" dirty="0">
                          <a:solidFill>
                            <a:schemeClr val="bg1">
                              <a:lumMod val="50000"/>
                            </a:schemeClr>
                          </a:solidFill>
                          <a:effectLst/>
                        </a:rPr>
                        <a:t>: Προ - ενημέρωση για έλεγχο και μελέτη - με κάθε επιφύλαξη</a:t>
                      </a:r>
                      <a:endParaRPr lang="el-GR" sz="1000" dirty="0">
                        <a:solidFill>
                          <a:schemeClr val="bg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626" marR="56626" marT="0" marB="0">
                    <a:noFill/>
                  </a:tcPr>
                </a:tc>
                <a:extLst>
                  <a:ext uri="{0D108BD9-81ED-4DB2-BD59-A6C34878D82A}">
                    <a16:rowId xmlns:a16="http://schemas.microsoft.com/office/drawing/2014/main" val="1181869577"/>
                  </a:ext>
                </a:extLst>
              </a:tr>
            </a:tbl>
          </a:graphicData>
        </a:graphic>
      </p:graphicFrame>
      <p:sp>
        <p:nvSpPr>
          <p:cNvPr id="3" name="Rectangle 4">
            <a:extLst>
              <a:ext uri="{FF2B5EF4-FFF2-40B4-BE49-F238E27FC236}">
                <a16:creationId xmlns:a16="http://schemas.microsoft.com/office/drawing/2014/main" id="{43D9F6F1-5496-4F8C-B3F6-B8D756C4648C}"/>
              </a:ext>
            </a:extLst>
          </p:cNvPr>
          <p:cNvSpPr>
            <a:spLocks noChangeArrowheads="1"/>
          </p:cNvSpPr>
          <p:nvPr/>
        </p:nvSpPr>
        <p:spPr bwMode="auto">
          <a:xfrm>
            <a:off x="251520" y="387098"/>
            <a:ext cx="8640960" cy="1554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hangingPunct="0">
              <a:spcAft>
                <a:spcPts val="1800"/>
              </a:spcAft>
            </a:pPr>
            <a:r>
              <a:rPr lang="el-GR" sz="2800" dirty="0">
                <a:solidFill>
                  <a:srgbClr val="808080"/>
                </a:solidFill>
                <a:effectLst/>
                <a:latin typeface="Verdana" panose="020B0604030504040204" pitchFamily="34" charset="0"/>
                <a:ea typeface="Times New Roman" panose="02020603050405020304" pitchFamily="18" charset="0"/>
                <a:cs typeface="Times New Roman" panose="02020603050405020304" pitchFamily="18" charset="0"/>
              </a:rPr>
              <a:t>«</a:t>
            </a:r>
            <a:r>
              <a:rPr lang="el-GR" sz="2800" b="1" dirty="0">
                <a:solidFill>
                  <a:srgbClr val="808080"/>
                </a:solidFill>
                <a:effectLst/>
                <a:latin typeface="Verdana" panose="020B0604030504040204" pitchFamily="34" charset="0"/>
                <a:ea typeface="Times New Roman" panose="02020603050405020304" pitchFamily="18" charset="0"/>
                <a:cs typeface="Times New Roman" panose="02020603050405020304" pitchFamily="18" charset="0"/>
              </a:rPr>
              <a:t>Μετά από την πανδημία</a:t>
            </a:r>
            <a:r>
              <a:rPr lang="en-US" sz="2800" b="1" dirty="0">
                <a:solidFill>
                  <a:srgbClr val="808080"/>
                </a:solidFill>
                <a:effectLst/>
                <a:latin typeface="Verdana" panose="020B0604030504040204" pitchFamily="34" charset="0"/>
                <a:ea typeface="Times New Roman" panose="02020603050405020304" pitchFamily="18" charset="0"/>
                <a:cs typeface="Times New Roman" panose="02020603050405020304" pitchFamily="18" charset="0"/>
              </a:rPr>
              <a:t>…</a:t>
            </a:r>
            <a:r>
              <a:rPr lang="el-GR" sz="2800" b="1" dirty="0">
                <a:solidFill>
                  <a:srgbClr val="808080"/>
                </a:solidFill>
                <a:effectLst/>
                <a:latin typeface="Verdana" panose="020B0604030504040204" pitchFamily="34" charset="0"/>
                <a:ea typeface="Times New Roman" panose="02020603050405020304" pitchFamily="18" charset="0"/>
                <a:cs typeface="Times New Roman" panose="02020603050405020304" pitchFamily="18" charset="0"/>
              </a:rPr>
              <a:t> </a:t>
            </a:r>
            <a:br>
              <a:rPr lang="el-GR" sz="2800" b="1" dirty="0">
                <a:solidFill>
                  <a:srgbClr val="EBA53D"/>
                </a:solidFill>
                <a:effectLst/>
                <a:latin typeface="Verdana" panose="020B0604030504040204" pitchFamily="34" charset="0"/>
                <a:ea typeface="Times New Roman" panose="02020603050405020304" pitchFamily="18" charset="0"/>
                <a:cs typeface="Times New Roman" panose="02020603050405020304" pitchFamily="18" charset="0"/>
              </a:rPr>
            </a:br>
            <a:r>
              <a:rPr lang="el-GR" sz="2800" b="1" dirty="0">
                <a:solidFill>
                  <a:srgbClr val="EBA53D"/>
                </a:solidFill>
                <a:effectLst/>
                <a:latin typeface="Verdana" panose="020B0604030504040204" pitchFamily="34" charset="0"/>
                <a:ea typeface="Times New Roman" panose="02020603050405020304" pitchFamily="18" charset="0"/>
                <a:cs typeface="Times New Roman" panose="02020603050405020304" pitchFamily="18" charset="0"/>
              </a:rPr>
              <a:t>Εργασία</a:t>
            </a:r>
            <a:r>
              <a:rPr lang="el-GR" sz="2800" b="1" dirty="0">
                <a:solidFill>
                  <a:srgbClr val="808080"/>
                </a:solidFill>
                <a:effectLst/>
                <a:latin typeface="Verdana" panose="020B0604030504040204" pitchFamily="34" charset="0"/>
                <a:ea typeface="Times New Roman" panose="02020603050405020304" pitchFamily="18" charset="0"/>
                <a:cs typeface="Times New Roman" panose="02020603050405020304" pitchFamily="18" charset="0"/>
              </a:rPr>
              <a:t> από το </a:t>
            </a:r>
            <a:r>
              <a:rPr lang="el-GR" sz="2800" b="1" dirty="0">
                <a:solidFill>
                  <a:srgbClr val="EBA53D"/>
                </a:solidFill>
                <a:effectLst/>
                <a:latin typeface="Verdana" panose="020B0604030504040204" pitchFamily="34" charset="0"/>
                <a:ea typeface="Times New Roman" panose="02020603050405020304" pitchFamily="18" charset="0"/>
                <a:cs typeface="Times New Roman" panose="02020603050405020304" pitchFamily="18" charset="0"/>
              </a:rPr>
              <a:t>Σπίτι </a:t>
            </a:r>
            <a:r>
              <a:rPr lang="el-GR" sz="2800" b="1" dirty="0">
                <a:solidFill>
                  <a:srgbClr val="808080"/>
                </a:solidFill>
                <a:effectLst/>
                <a:latin typeface="Verdana" panose="020B0604030504040204" pitchFamily="34" charset="0"/>
                <a:ea typeface="Times New Roman" panose="02020603050405020304" pitchFamily="18" charset="0"/>
                <a:cs typeface="Times New Roman" panose="02020603050405020304" pitchFamily="18" charset="0"/>
              </a:rPr>
              <a:t>ή στο </a:t>
            </a:r>
            <a:r>
              <a:rPr lang="el-GR" sz="2800" b="1" dirty="0">
                <a:solidFill>
                  <a:srgbClr val="EBA53D"/>
                </a:solidFill>
                <a:effectLst/>
                <a:latin typeface="Verdana" panose="020B0604030504040204" pitchFamily="34" charset="0"/>
                <a:ea typeface="Times New Roman" panose="02020603050405020304" pitchFamily="18" charset="0"/>
                <a:cs typeface="Times New Roman" panose="02020603050405020304" pitchFamily="18" charset="0"/>
              </a:rPr>
              <a:t>Γραφείο</a:t>
            </a:r>
            <a:r>
              <a:rPr lang="el-GR" sz="2800" b="1" dirty="0">
                <a:solidFill>
                  <a:srgbClr val="808080"/>
                </a:solidFill>
                <a:effectLst/>
                <a:latin typeface="Verdana" panose="020B0604030504040204" pitchFamily="34" charset="0"/>
                <a:ea typeface="Times New Roman" panose="02020603050405020304" pitchFamily="18" charset="0"/>
                <a:cs typeface="Times New Roman" panose="02020603050405020304" pitchFamily="18" charset="0"/>
              </a:rPr>
              <a:t>;</a:t>
            </a:r>
            <a:r>
              <a:rPr lang="el-GR" sz="2800" dirty="0">
                <a:solidFill>
                  <a:srgbClr val="808080"/>
                </a:solidFill>
                <a:effectLst/>
                <a:latin typeface="Verdana" panose="020B0604030504040204" pitchFamily="34" charset="0"/>
                <a:ea typeface="Times New Roman" panose="02020603050405020304" pitchFamily="18" charset="0"/>
                <a:cs typeface="Times New Roman" panose="02020603050405020304" pitchFamily="18" charset="0"/>
              </a:rPr>
              <a:t>»</a:t>
            </a:r>
            <a:r>
              <a:rPr lang="el-GR" sz="2800" b="1" dirty="0">
                <a:solidFill>
                  <a:srgbClr val="EBA53D"/>
                </a:solidFill>
                <a:effectLst/>
                <a:latin typeface="Verdana" panose="020B0604030504040204" pitchFamily="34" charset="0"/>
                <a:ea typeface="Times New Roman" panose="02020603050405020304" pitchFamily="18" charset="0"/>
                <a:cs typeface="Times New Roman" panose="02020603050405020304" pitchFamily="18" charset="0"/>
              </a:rPr>
              <a:t> </a:t>
            </a:r>
          </a:p>
          <a:p>
            <a:pPr algn="ctr" hangingPunct="0">
              <a:spcAft>
                <a:spcPts val="1200"/>
              </a:spcAft>
            </a:pPr>
            <a:r>
              <a:rPr lang="el-GR" sz="2400" b="1" dirty="0">
                <a:solidFill>
                  <a:srgbClr val="808080"/>
                </a:solidFill>
                <a:effectLst/>
                <a:latin typeface="Verdana" panose="020B0604030504040204" pitchFamily="34" charset="0"/>
                <a:ea typeface="Times New Roman" panose="02020603050405020304" pitchFamily="18" charset="0"/>
                <a:cs typeface="Times New Roman" panose="02020603050405020304" pitchFamily="18" charset="0"/>
              </a:rPr>
              <a:t>Μεγάλη</a:t>
            </a:r>
            <a:r>
              <a:rPr lang="el-GR" sz="2400" b="1" dirty="0">
                <a:solidFill>
                  <a:srgbClr val="EBA53D"/>
                </a:solidFill>
                <a:effectLst/>
                <a:latin typeface="Verdana" panose="020B0604030504040204" pitchFamily="34" charset="0"/>
                <a:ea typeface="Times New Roman" panose="02020603050405020304" pitchFamily="18" charset="0"/>
                <a:cs typeface="Times New Roman" panose="02020603050405020304" pitchFamily="18" charset="0"/>
              </a:rPr>
              <a:t>  Πανελλαδική  </a:t>
            </a:r>
            <a:r>
              <a:rPr lang="el-GR" sz="2400" b="1" dirty="0">
                <a:solidFill>
                  <a:srgbClr val="808080"/>
                </a:solidFill>
                <a:effectLst/>
                <a:latin typeface="Verdana" panose="020B0604030504040204" pitchFamily="34" charset="0"/>
                <a:ea typeface="Times New Roman" panose="02020603050405020304" pitchFamily="18" charset="0"/>
                <a:cs typeface="Times New Roman" panose="02020603050405020304" pitchFamily="18" charset="0"/>
              </a:rPr>
              <a:t>Έρευνα</a:t>
            </a:r>
            <a:endParaRPr lang="el-GR" sz="24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10" name="Picture 9" descr="esomar_member_logo_colour">
            <a:extLst>
              <a:ext uri="{FF2B5EF4-FFF2-40B4-BE49-F238E27FC236}">
                <a16:creationId xmlns:a16="http://schemas.microsoft.com/office/drawing/2014/main" id="{E9022548-57DA-4B8E-BE74-B0B60E0D04CD}"/>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946685" y="5639162"/>
            <a:ext cx="993467" cy="404678"/>
          </a:xfrm>
          <a:prstGeom prst="rect">
            <a:avLst/>
          </a:prstGeom>
          <a:noFill/>
        </p:spPr>
      </p:pic>
      <p:pic>
        <p:nvPicPr>
          <p:cNvPr id="11" name="Picture 10">
            <a:extLst>
              <a:ext uri="{FF2B5EF4-FFF2-40B4-BE49-F238E27FC236}">
                <a16:creationId xmlns:a16="http://schemas.microsoft.com/office/drawing/2014/main" id="{0F753E4D-619F-4378-8145-AFBDBCE61497}"/>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3419872" y="5603602"/>
            <a:ext cx="1485538" cy="572710"/>
          </a:xfrm>
          <a:prstGeom prst="rect">
            <a:avLst/>
          </a:prstGeom>
          <a:noFill/>
        </p:spPr>
      </p:pic>
      <p:pic>
        <p:nvPicPr>
          <p:cNvPr id="12" name="Picture 11">
            <a:extLst>
              <a:ext uri="{FF2B5EF4-FFF2-40B4-BE49-F238E27FC236}">
                <a16:creationId xmlns:a16="http://schemas.microsoft.com/office/drawing/2014/main" id="{BAFE6644-06E7-4AD3-B6D8-DBB112CD335B}"/>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542264" y="4797152"/>
            <a:ext cx="1916430" cy="66802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descr="Logo&#10;&#10;Description automatically generated">
            <a:extLst>
              <a:ext uri="{FF2B5EF4-FFF2-40B4-BE49-F238E27FC236}">
                <a16:creationId xmlns:a16="http://schemas.microsoft.com/office/drawing/2014/main" id="{7259935C-EE42-49B0-8C3B-B662CB4032D5}"/>
              </a:ext>
            </a:extLst>
          </p:cNvPr>
          <p:cNvPicPr/>
          <p:nvPr/>
        </p:nvPicPr>
        <p:blipFill>
          <a:blip r:embed="rId7">
            <a:extLst>
              <a:ext uri="{28A0092B-C50C-407E-A947-70E740481C1C}">
                <a14:useLocalDpi xmlns:a14="http://schemas.microsoft.com/office/drawing/2010/main" val="0"/>
              </a:ext>
            </a:extLst>
          </a:blip>
          <a:stretch>
            <a:fillRect/>
          </a:stretch>
        </p:blipFill>
        <p:spPr>
          <a:xfrm>
            <a:off x="336149" y="4797152"/>
            <a:ext cx="2979420" cy="662940"/>
          </a:xfrm>
          <a:prstGeom prst="rect">
            <a:avLst/>
          </a:prstGeom>
        </p:spPr>
      </p:pic>
    </p:spTree>
    <p:extLst>
      <p:ext uri="{BB962C8B-B14F-4D97-AF65-F5344CB8AC3E}">
        <p14:creationId xmlns:p14="http://schemas.microsoft.com/office/powerpoint/2010/main" val="252196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Text Placeholder 1"/>
          <p:cNvPicPr>
            <a:picLocks noGrp="1"/>
          </p:cNvPicPr>
          <p:nvPr>
            <p:ph type="body"/>
          </p:nvPr>
        </p:nvPicPr>
        <p:blipFill>
          <a:blip r:embed="rId2" cstate="print"/>
          <a:stretch>
            <a:fillRect/>
          </a:stretch>
        </p:blipFill>
        <p:spPr>
          <a:xfrm>
            <a:off x="471600" y="800538"/>
            <a:ext cx="8200800" cy="5256923"/>
          </a:xfrm>
          <a:prstGeom prst="rect">
            <a:avLst/>
          </a:prstGeom>
        </p:spPr>
      </p:pic>
      <p:pic>
        <p:nvPicPr>
          <p:cNvPr id="3" name="Text Placeholder 2"/>
          <p:cNvPicPr>
            <a:picLocks noGrp="1"/>
          </p:cNvPicPr>
          <p:nvPr>
            <p:ph type="body"/>
          </p:nvPr>
        </p:nvPicPr>
        <p:blipFill>
          <a:blip r:embed="rId3" cstate="print"/>
          <a:stretch>
            <a:fillRect/>
          </a:stretch>
        </p:blipFill>
        <p:spPr>
          <a:xfrm>
            <a:off x="6264000" y="6084000"/>
            <a:ext cx="2858400" cy="7452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Text Placeholder 1"/>
          <p:cNvPicPr>
            <a:picLocks noGrp="1"/>
          </p:cNvPicPr>
          <p:nvPr>
            <p:ph type="body"/>
          </p:nvPr>
        </p:nvPicPr>
        <p:blipFill>
          <a:blip r:embed="rId2" cstate="print"/>
          <a:stretch>
            <a:fillRect/>
          </a:stretch>
        </p:blipFill>
        <p:spPr>
          <a:xfrm>
            <a:off x="471600" y="800538"/>
            <a:ext cx="8200800" cy="5256923"/>
          </a:xfrm>
          <a:prstGeom prst="rect">
            <a:avLst/>
          </a:prstGeom>
        </p:spPr>
      </p:pic>
      <p:pic>
        <p:nvPicPr>
          <p:cNvPr id="3" name="Text Placeholder 2"/>
          <p:cNvPicPr>
            <a:picLocks noGrp="1"/>
          </p:cNvPicPr>
          <p:nvPr>
            <p:ph type="body"/>
          </p:nvPr>
        </p:nvPicPr>
        <p:blipFill>
          <a:blip r:embed="rId3" cstate="print"/>
          <a:stretch>
            <a:fillRect/>
          </a:stretch>
        </p:blipFill>
        <p:spPr>
          <a:xfrm>
            <a:off x="6264000" y="6084000"/>
            <a:ext cx="2858400" cy="74520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Text Placeholder 1"/>
          <p:cNvPicPr>
            <a:picLocks noGrp="1"/>
          </p:cNvPicPr>
          <p:nvPr>
            <p:ph type="body"/>
          </p:nvPr>
        </p:nvPicPr>
        <p:blipFill>
          <a:blip r:embed="rId2" cstate="print"/>
          <a:stretch>
            <a:fillRect/>
          </a:stretch>
        </p:blipFill>
        <p:spPr>
          <a:xfrm>
            <a:off x="471600" y="800538"/>
            <a:ext cx="8200800" cy="5256923"/>
          </a:xfrm>
          <a:prstGeom prst="rect">
            <a:avLst/>
          </a:prstGeom>
        </p:spPr>
      </p:pic>
      <p:pic>
        <p:nvPicPr>
          <p:cNvPr id="3" name="Text Placeholder 2"/>
          <p:cNvPicPr>
            <a:picLocks noGrp="1"/>
          </p:cNvPicPr>
          <p:nvPr>
            <p:ph type="body"/>
          </p:nvPr>
        </p:nvPicPr>
        <p:blipFill>
          <a:blip r:embed="rId3" cstate="print"/>
          <a:stretch>
            <a:fillRect/>
          </a:stretch>
        </p:blipFill>
        <p:spPr>
          <a:xfrm>
            <a:off x="6264000" y="6084000"/>
            <a:ext cx="2858400" cy="74520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Text Placeholder 1"/>
          <p:cNvPicPr>
            <a:picLocks noGrp="1"/>
          </p:cNvPicPr>
          <p:nvPr>
            <p:ph type="body"/>
          </p:nvPr>
        </p:nvPicPr>
        <p:blipFill>
          <a:blip r:embed="rId2" cstate="print"/>
          <a:stretch>
            <a:fillRect/>
          </a:stretch>
        </p:blipFill>
        <p:spPr>
          <a:xfrm>
            <a:off x="471600" y="800538"/>
            <a:ext cx="8200800" cy="5256923"/>
          </a:xfrm>
          <a:prstGeom prst="rect">
            <a:avLst/>
          </a:prstGeom>
        </p:spPr>
      </p:pic>
      <p:pic>
        <p:nvPicPr>
          <p:cNvPr id="3" name="Text Placeholder 2"/>
          <p:cNvPicPr>
            <a:picLocks noGrp="1"/>
          </p:cNvPicPr>
          <p:nvPr>
            <p:ph type="body"/>
          </p:nvPr>
        </p:nvPicPr>
        <p:blipFill>
          <a:blip r:embed="rId3" cstate="print"/>
          <a:stretch>
            <a:fillRect/>
          </a:stretch>
        </p:blipFill>
        <p:spPr>
          <a:xfrm>
            <a:off x="6264000" y="6084000"/>
            <a:ext cx="2858400" cy="74520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rgbClr val="FFF7DD"/>
            </a:gs>
            <a:gs pos="100000">
              <a:schemeClr val="bg1"/>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l-GR" sz="3600" b="1" cap="none" dirty="0">
                <a:solidFill>
                  <a:srgbClr val="E46C0A">
                    <a:alpha val="100000"/>
                  </a:srgbClr>
                </a:solidFill>
                <a:latin typeface="Calibri"/>
                <a:cs typeface="Calibri"/>
              </a:rPr>
              <a:t>Από το Σπίτι  ή  στο Γραφείο;</a:t>
            </a:r>
            <a:endParaRPr sz="3600" b="1" cap="none" dirty="0">
              <a:solidFill>
                <a:srgbClr val="E46C0A">
                  <a:alpha val="100000"/>
                </a:srgbClr>
              </a:solidFill>
              <a:latin typeface="Calibri"/>
              <a:cs typeface="Calibri"/>
            </a:endParaRPr>
          </a:p>
        </p:txBody>
      </p:sp>
      <p:pic>
        <p:nvPicPr>
          <p:cNvPr id="3" name="Text Placeholder 2"/>
          <p:cNvPicPr>
            <a:picLocks noGrp="1"/>
          </p:cNvPicPr>
          <p:nvPr>
            <p:ph type="body"/>
          </p:nvPr>
        </p:nvPicPr>
        <p:blipFill>
          <a:blip r:embed="rId2" cstate="print"/>
          <a:stretch>
            <a:fillRect/>
          </a:stretch>
        </p:blipFill>
        <p:spPr>
          <a:xfrm>
            <a:off x="6264000" y="6084000"/>
            <a:ext cx="2858400" cy="745200"/>
          </a:xfrm>
          <a:prstGeom prst="rect">
            <a:avLst/>
          </a:prstGeom>
        </p:spPr>
      </p:pic>
    </p:spTree>
    <p:extLst>
      <p:ext uri="{BB962C8B-B14F-4D97-AF65-F5344CB8AC3E}">
        <p14:creationId xmlns:p14="http://schemas.microsoft.com/office/powerpoint/2010/main" val="39472798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Text Placeholder 2"/>
          <p:cNvPicPr>
            <a:picLocks noGrp="1"/>
          </p:cNvPicPr>
          <p:nvPr>
            <p:ph type="body"/>
          </p:nvPr>
        </p:nvPicPr>
        <p:blipFill>
          <a:blip r:embed="rId2" cstate="print"/>
          <a:stretch>
            <a:fillRect/>
          </a:stretch>
        </p:blipFill>
        <p:spPr>
          <a:xfrm>
            <a:off x="1837938" y="800095"/>
            <a:ext cx="5468123" cy="5257810"/>
          </a:xfrm>
          <a:prstGeom prst="rect">
            <a:avLst/>
          </a:prstGeom>
        </p:spPr>
      </p:pic>
      <p:pic>
        <p:nvPicPr>
          <p:cNvPr id="4" name="Text Placeholder 3"/>
          <p:cNvPicPr>
            <a:picLocks noGrp="1"/>
          </p:cNvPicPr>
          <p:nvPr>
            <p:ph type="body"/>
          </p:nvPr>
        </p:nvPicPr>
        <p:blipFill>
          <a:blip r:embed="rId3" cstate="print"/>
          <a:stretch>
            <a:fillRect/>
          </a:stretch>
        </p:blipFill>
        <p:spPr>
          <a:xfrm>
            <a:off x="6264000" y="6084000"/>
            <a:ext cx="2858400" cy="74520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Text Placeholder 2"/>
          <p:cNvPicPr>
            <a:picLocks noGrp="1" noChangeAspect="1"/>
          </p:cNvPicPr>
          <p:nvPr>
            <p:ph type="body"/>
          </p:nvPr>
        </p:nvPicPr>
        <p:blipFill>
          <a:blip r:embed="rId2" cstate="print"/>
          <a:stretch>
            <a:fillRect/>
          </a:stretch>
        </p:blipFill>
        <p:spPr>
          <a:xfrm>
            <a:off x="1837938" y="800095"/>
            <a:ext cx="5468123" cy="5257810"/>
          </a:xfrm>
          <a:prstGeom prst="rect">
            <a:avLst/>
          </a:prstGeom>
        </p:spPr>
      </p:pic>
      <p:pic>
        <p:nvPicPr>
          <p:cNvPr id="4" name="Text Placeholder 3"/>
          <p:cNvPicPr>
            <a:picLocks noGrp="1"/>
          </p:cNvPicPr>
          <p:nvPr>
            <p:ph type="body"/>
          </p:nvPr>
        </p:nvPicPr>
        <p:blipFill>
          <a:blip r:embed="rId3" cstate="print"/>
          <a:stretch>
            <a:fillRect/>
          </a:stretch>
        </p:blipFill>
        <p:spPr>
          <a:xfrm>
            <a:off x="6264000" y="6084000"/>
            <a:ext cx="2858400" cy="745200"/>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Text Placeholder 2"/>
          <p:cNvPicPr>
            <a:picLocks noGrp="1" noChangeAspect="1"/>
          </p:cNvPicPr>
          <p:nvPr>
            <p:ph type="body"/>
          </p:nvPr>
        </p:nvPicPr>
        <p:blipFill>
          <a:blip r:embed="rId2" cstate="print"/>
          <a:stretch>
            <a:fillRect/>
          </a:stretch>
        </p:blipFill>
        <p:spPr>
          <a:xfrm>
            <a:off x="1837938" y="800095"/>
            <a:ext cx="5468123" cy="5257810"/>
          </a:xfrm>
          <a:prstGeom prst="rect">
            <a:avLst/>
          </a:prstGeom>
        </p:spPr>
      </p:pic>
      <p:pic>
        <p:nvPicPr>
          <p:cNvPr id="4" name="Text Placeholder 3"/>
          <p:cNvPicPr>
            <a:picLocks noGrp="1"/>
          </p:cNvPicPr>
          <p:nvPr>
            <p:ph type="body"/>
          </p:nvPr>
        </p:nvPicPr>
        <p:blipFill>
          <a:blip r:embed="rId3" cstate="print"/>
          <a:stretch>
            <a:fillRect/>
          </a:stretch>
        </p:blipFill>
        <p:spPr>
          <a:xfrm>
            <a:off x="6264000" y="6084000"/>
            <a:ext cx="2858400" cy="745200"/>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Text Placeholder 2"/>
          <p:cNvPicPr>
            <a:picLocks noGrp="1" noChangeAspect="1"/>
          </p:cNvPicPr>
          <p:nvPr>
            <p:ph type="body"/>
          </p:nvPr>
        </p:nvPicPr>
        <p:blipFill>
          <a:blip r:embed="rId2" cstate="print"/>
          <a:stretch>
            <a:fillRect/>
          </a:stretch>
        </p:blipFill>
        <p:spPr>
          <a:xfrm>
            <a:off x="1837938" y="800095"/>
            <a:ext cx="5468123" cy="5257810"/>
          </a:xfrm>
          <a:prstGeom prst="rect">
            <a:avLst/>
          </a:prstGeom>
        </p:spPr>
      </p:pic>
      <p:pic>
        <p:nvPicPr>
          <p:cNvPr id="4" name="Text Placeholder 3"/>
          <p:cNvPicPr>
            <a:picLocks noGrp="1"/>
          </p:cNvPicPr>
          <p:nvPr>
            <p:ph type="body"/>
          </p:nvPr>
        </p:nvPicPr>
        <p:blipFill>
          <a:blip r:embed="rId3" cstate="print"/>
          <a:stretch>
            <a:fillRect/>
          </a:stretch>
        </p:blipFill>
        <p:spPr>
          <a:xfrm>
            <a:off x="6264000" y="6084000"/>
            <a:ext cx="2858400" cy="745200"/>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Text Placeholder 2"/>
          <p:cNvPicPr>
            <a:picLocks noGrp="1" noChangeAspect="1"/>
          </p:cNvPicPr>
          <p:nvPr>
            <p:ph type="body"/>
          </p:nvPr>
        </p:nvPicPr>
        <p:blipFill>
          <a:blip r:embed="rId2" cstate="print"/>
          <a:stretch>
            <a:fillRect/>
          </a:stretch>
        </p:blipFill>
        <p:spPr>
          <a:xfrm>
            <a:off x="1837938" y="800095"/>
            <a:ext cx="5468123" cy="5257810"/>
          </a:xfrm>
          <a:prstGeom prst="rect">
            <a:avLst/>
          </a:prstGeom>
        </p:spPr>
      </p:pic>
      <p:pic>
        <p:nvPicPr>
          <p:cNvPr id="4" name="Text Placeholder 3"/>
          <p:cNvPicPr>
            <a:picLocks noGrp="1"/>
          </p:cNvPicPr>
          <p:nvPr>
            <p:ph type="body"/>
          </p:nvPr>
        </p:nvPicPr>
        <p:blipFill>
          <a:blip r:embed="rId3" cstate="print"/>
          <a:stretch>
            <a:fillRect/>
          </a:stretch>
        </p:blipFill>
        <p:spPr>
          <a:xfrm>
            <a:off x="6264000" y="6084000"/>
            <a:ext cx="2858400" cy="7452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885DA2F2-93BE-4AE0-9D30-640349C5C229}"/>
              </a:ext>
            </a:extLst>
          </p:cNvPr>
          <p:cNvSpPr/>
          <p:nvPr/>
        </p:nvSpPr>
        <p:spPr>
          <a:xfrm>
            <a:off x="1043608" y="764704"/>
            <a:ext cx="7056784" cy="5424562"/>
          </a:xfrm>
          <a:prstGeom prst="rect">
            <a:avLst/>
          </a:prstGeom>
        </p:spPr>
        <p:txBody>
          <a:bodyPr wrap="square">
            <a:spAutoFit/>
          </a:bodyPr>
          <a:lstStyle/>
          <a:p>
            <a:pPr algn="ctr" hangingPunct="0">
              <a:spcAft>
                <a:spcPts val="2400"/>
              </a:spcAft>
            </a:pPr>
            <a:r>
              <a:rPr lang="el-GR" sz="3200" b="1" dirty="0">
                <a:solidFill>
                  <a:schemeClr val="accent6">
                    <a:lumMod val="75000"/>
                  </a:schemeClr>
                </a:solidFill>
              </a:rPr>
              <a:t>ΣΥΝΟΠΤΙΚΗ  ΤΑΥΤΟΤΗΤΑ  ΕΡΕΥΝΑΣ</a:t>
            </a:r>
            <a:endParaRPr lang="el-GR" sz="1000" b="1" dirty="0">
              <a:solidFill>
                <a:schemeClr val="accent6">
                  <a:lumMod val="75000"/>
                </a:schemeClr>
              </a:solidFill>
            </a:endParaRPr>
          </a:p>
          <a:p>
            <a:pPr hangingPunct="0">
              <a:spcAft>
                <a:spcPts val="300"/>
              </a:spcAft>
            </a:pPr>
            <a:r>
              <a:rPr lang="el-GR" b="1" dirty="0">
                <a:solidFill>
                  <a:schemeClr val="accent6">
                    <a:lumMod val="75000"/>
                  </a:schemeClr>
                </a:solidFill>
              </a:rPr>
              <a:t>Εταιρεία:</a:t>
            </a:r>
            <a:r>
              <a:rPr lang="el-GR" dirty="0">
                <a:solidFill>
                  <a:schemeClr val="accent6">
                    <a:lumMod val="75000"/>
                  </a:schemeClr>
                </a:solidFill>
              </a:rPr>
              <a:t>  </a:t>
            </a:r>
            <a:r>
              <a:rPr lang="el-GR" b="1" dirty="0"/>
              <a:t>Pulse RC</a:t>
            </a:r>
            <a:r>
              <a:rPr lang="el-GR" dirty="0"/>
              <a:t> </a:t>
            </a:r>
            <a:endParaRPr lang="en-US" dirty="0"/>
          </a:p>
          <a:p>
            <a:pPr hangingPunct="0">
              <a:spcAft>
                <a:spcPts val="300"/>
              </a:spcAft>
            </a:pPr>
            <a:r>
              <a:rPr lang="el-GR" b="1" dirty="0">
                <a:solidFill>
                  <a:schemeClr val="accent6">
                    <a:lumMod val="75000"/>
                  </a:schemeClr>
                </a:solidFill>
              </a:rPr>
              <a:t>Εντολέας: </a:t>
            </a:r>
            <a:r>
              <a:rPr lang="el-GR" dirty="0">
                <a:solidFill>
                  <a:schemeClr val="accent6">
                    <a:lumMod val="75000"/>
                  </a:schemeClr>
                </a:solidFill>
              </a:rPr>
              <a:t> </a:t>
            </a:r>
            <a:r>
              <a:rPr lang="en-US" b="1" dirty="0" err="1"/>
              <a:t>Socialdoo</a:t>
            </a:r>
            <a:r>
              <a:rPr lang="en-US" b="1" dirty="0"/>
              <a:t> </a:t>
            </a:r>
            <a:r>
              <a:rPr lang="el-GR" dirty="0"/>
              <a:t>Α.Ε.</a:t>
            </a:r>
          </a:p>
          <a:p>
            <a:pPr hangingPunct="0">
              <a:spcAft>
                <a:spcPts val="300"/>
              </a:spcAft>
            </a:pPr>
            <a:r>
              <a:rPr lang="el-GR" b="1" dirty="0">
                <a:solidFill>
                  <a:schemeClr val="accent6">
                    <a:lumMod val="75000"/>
                  </a:schemeClr>
                </a:solidFill>
              </a:rPr>
              <a:t>Τύπος έρευνας:</a:t>
            </a:r>
            <a:r>
              <a:rPr lang="el-GR" dirty="0">
                <a:solidFill>
                  <a:schemeClr val="accent6">
                    <a:lumMod val="75000"/>
                  </a:schemeClr>
                </a:solidFill>
              </a:rPr>
              <a:t> </a:t>
            </a:r>
            <a:r>
              <a:rPr lang="el-GR" dirty="0"/>
              <a:t>Τηλεφωνική (</a:t>
            </a:r>
            <a:r>
              <a:rPr lang="el-GR" i="1" dirty="0"/>
              <a:t>enhanced C.A.T.I.</a:t>
            </a:r>
            <a:r>
              <a:rPr lang="en-US" i="1" dirty="0"/>
              <a:t>, C.A.S.I.</a:t>
            </a:r>
            <a:r>
              <a:rPr lang="el-GR" dirty="0"/>
              <a:t>) με χρήση δομημένου ηλεκτρονικού ερωτηματολογίου</a:t>
            </a:r>
          </a:p>
          <a:p>
            <a:pPr hangingPunct="0">
              <a:spcAft>
                <a:spcPts val="300"/>
              </a:spcAft>
            </a:pPr>
            <a:r>
              <a:rPr lang="el-GR" b="1" dirty="0">
                <a:solidFill>
                  <a:schemeClr val="accent6">
                    <a:lumMod val="75000"/>
                  </a:schemeClr>
                </a:solidFill>
              </a:rPr>
              <a:t>Γεωγραφική κάλυψη:</a:t>
            </a:r>
            <a:r>
              <a:rPr lang="el-GR" dirty="0">
                <a:solidFill>
                  <a:schemeClr val="accent6">
                    <a:lumMod val="75000"/>
                  </a:schemeClr>
                </a:solidFill>
              </a:rPr>
              <a:t> </a:t>
            </a:r>
            <a:r>
              <a:rPr lang="el-GR" dirty="0"/>
              <a:t>Πανελλαδική</a:t>
            </a:r>
          </a:p>
          <a:p>
            <a:pPr hangingPunct="0">
              <a:spcAft>
                <a:spcPts val="300"/>
              </a:spcAft>
            </a:pPr>
            <a:r>
              <a:rPr lang="el-GR" b="1" dirty="0">
                <a:solidFill>
                  <a:schemeClr val="accent6">
                    <a:lumMod val="75000"/>
                  </a:schemeClr>
                </a:solidFill>
              </a:rPr>
              <a:t>Δείγμα: </a:t>
            </a:r>
            <a:r>
              <a:rPr lang="el-GR" b="1" dirty="0"/>
              <a:t>2.021</a:t>
            </a:r>
            <a:r>
              <a:rPr lang="el-GR" dirty="0"/>
              <a:t> ενήλικοι</a:t>
            </a:r>
          </a:p>
          <a:p>
            <a:pPr hangingPunct="0">
              <a:spcAft>
                <a:spcPts val="300"/>
              </a:spcAft>
            </a:pPr>
            <a:r>
              <a:rPr lang="el-GR" b="1" dirty="0">
                <a:solidFill>
                  <a:schemeClr val="accent6">
                    <a:lumMod val="75000"/>
                  </a:schemeClr>
                </a:solidFill>
              </a:rPr>
              <a:t>Διάστημα συλλογής στοιχείων:   </a:t>
            </a:r>
            <a:r>
              <a:rPr lang="el-GR" b="1" dirty="0"/>
              <a:t>8  </a:t>
            </a:r>
            <a:r>
              <a:rPr lang="en-US" b="1" dirty="0"/>
              <a:t>- </a:t>
            </a:r>
            <a:r>
              <a:rPr lang="el-GR" b="1" dirty="0"/>
              <a:t> 27  </a:t>
            </a:r>
            <a:r>
              <a:rPr lang="el-GR" dirty="0"/>
              <a:t>Οκτωβρίου</a:t>
            </a:r>
            <a:r>
              <a:rPr lang="el-GR" b="1" dirty="0"/>
              <a:t>  </a:t>
            </a:r>
            <a:r>
              <a:rPr lang="el-GR" dirty="0"/>
              <a:t>2020</a:t>
            </a:r>
          </a:p>
          <a:p>
            <a:pPr hangingPunct="0">
              <a:spcAft>
                <a:spcPts val="300"/>
              </a:spcAft>
            </a:pPr>
            <a:r>
              <a:rPr lang="el-GR" b="1" dirty="0">
                <a:solidFill>
                  <a:schemeClr val="accent6">
                    <a:lumMod val="75000"/>
                  </a:schemeClr>
                </a:solidFill>
              </a:rPr>
              <a:t>Στάθμιση: </a:t>
            </a:r>
            <a:r>
              <a:rPr lang="el-GR" dirty="0"/>
              <a:t>Ως προς </a:t>
            </a:r>
            <a:r>
              <a:rPr lang="el-GR" b="1" dirty="0"/>
              <a:t>φύλο</a:t>
            </a:r>
            <a:r>
              <a:rPr lang="el-GR" dirty="0"/>
              <a:t>, </a:t>
            </a:r>
            <a:r>
              <a:rPr lang="el-GR" b="1" dirty="0"/>
              <a:t>ηλικία</a:t>
            </a:r>
            <a:r>
              <a:rPr lang="el-GR" dirty="0"/>
              <a:t> και </a:t>
            </a:r>
            <a:r>
              <a:rPr lang="el-GR" b="1" dirty="0"/>
              <a:t>εκλογική συμπεριφορά</a:t>
            </a:r>
          </a:p>
          <a:p>
            <a:pPr hangingPunct="0">
              <a:spcAft>
                <a:spcPts val="600"/>
              </a:spcAft>
            </a:pPr>
            <a:r>
              <a:rPr lang="el-GR" b="1" dirty="0">
                <a:solidFill>
                  <a:schemeClr val="accent6">
                    <a:lumMod val="75000"/>
                  </a:schemeClr>
                </a:solidFill>
              </a:rPr>
              <a:t>Δειγματοληπτικό σφάλμα: </a:t>
            </a:r>
            <a:r>
              <a:rPr lang="el-GR" dirty="0"/>
              <a:t>Με διάστημα βεβαιότητας </a:t>
            </a:r>
            <a:r>
              <a:rPr lang="el-GR" b="1" dirty="0"/>
              <a:t>95%</a:t>
            </a:r>
            <a:r>
              <a:rPr lang="el-GR" dirty="0"/>
              <a:t>, κυμαίνεται εντός του διαστήματος</a:t>
            </a:r>
            <a:r>
              <a:rPr lang="en-US" dirty="0"/>
              <a:t> </a:t>
            </a:r>
            <a:r>
              <a:rPr lang="el-GR" dirty="0"/>
              <a:t> +/-</a:t>
            </a:r>
            <a:r>
              <a:rPr lang="el-GR" b="1" dirty="0"/>
              <a:t> </a:t>
            </a:r>
            <a:r>
              <a:rPr lang="en-US" b="1" dirty="0"/>
              <a:t> </a:t>
            </a:r>
            <a:r>
              <a:rPr lang="el-GR" b="1" dirty="0"/>
              <a:t>2,2</a:t>
            </a:r>
            <a:r>
              <a:rPr lang="el-GR" dirty="0"/>
              <a:t>%</a:t>
            </a:r>
            <a:endParaRPr lang="en-US" dirty="0"/>
          </a:p>
          <a:p>
            <a:pPr hangingPunct="0">
              <a:spcBef>
                <a:spcPts val="300"/>
              </a:spcBef>
            </a:pPr>
            <a:r>
              <a:rPr lang="el-GR" sz="1600" dirty="0">
                <a:solidFill>
                  <a:schemeClr val="tx1">
                    <a:lumMod val="50000"/>
                    <a:lumOff val="50000"/>
                  </a:schemeClr>
                </a:solidFill>
              </a:rPr>
              <a:t>Η </a:t>
            </a:r>
            <a:r>
              <a:rPr lang="el-GR" sz="1600" b="1" dirty="0">
                <a:solidFill>
                  <a:schemeClr val="tx1">
                    <a:lumMod val="50000"/>
                    <a:lumOff val="50000"/>
                  </a:schemeClr>
                </a:solidFill>
              </a:rPr>
              <a:t>P</a:t>
            </a:r>
            <a:r>
              <a:rPr lang="en-US" sz="1600" b="1" dirty="0" err="1">
                <a:solidFill>
                  <a:schemeClr val="tx1">
                    <a:lumMod val="50000"/>
                    <a:lumOff val="50000"/>
                  </a:schemeClr>
                </a:solidFill>
              </a:rPr>
              <a:t>ulse</a:t>
            </a:r>
            <a:r>
              <a:rPr lang="el-GR" sz="1600" dirty="0">
                <a:solidFill>
                  <a:schemeClr val="tx1">
                    <a:lumMod val="50000"/>
                    <a:lumOff val="50000"/>
                  </a:schemeClr>
                </a:solidFill>
              </a:rPr>
              <a:t> RC είναι μέλος της </a:t>
            </a:r>
            <a:r>
              <a:rPr lang="el-GR" sz="1600" b="1" dirty="0">
                <a:solidFill>
                  <a:schemeClr val="tx1">
                    <a:lumMod val="50000"/>
                    <a:lumOff val="50000"/>
                  </a:schemeClr>
                </a:solidFill>
              </a:rPr>
              <a:t>ESOMAR</a:t>
            </a:r>
            <a:r>
              <a:rPr lang="el-GR" sz="1600" dirty="0">
                <a:solidFill>
                  <a:schemeClr val="tx1">
                    <a:lumMod val="50000"/>
                    <a:lumOff val="50000"/>
                  </a:schemeClr>
                </a:solidFill>
              </a:rPr>
              <a:t>, του συστήματος «Ποιοτικού Ελέγχου </a:t>
            </a:r>
            <a:r>
              <a:rPr lang="el-GR" sz="1600" dirty="0" err="1">
                <a:solidFill>
                  <a:schemeClr val="tx1">
                    <a:lumMod val="50000"/>
                    <a:lumOff val="50000"/>
                  </a:schemeClr>
                </a:solidFill>
              </a:rPr>
              <a:t>Συλλο-γής</a:t>
            </a:r>
            <a:r>
              <a:rPr lang="el-GR" sz="1600" dirty="0">
                <a:solidFill>
                  <a:schemeClr val="tx1">
                    <a:lumMod val="50000"/>
                    <a:lumOff val="50000"/>
                  </a:schemeClr>
                </a:solidFill>
              </a:rPr>
              <a:t> Στοιχείων»,  του </a:t>
            </a:r>
            <a:r>
              <a:rPr lang="el-GR" sz="1600" b="1" dirty="0">
                <a:solidFill>
                  <a:schemeClr val="tx1">
                    <a:lumMod val="50000"/>
                    <a:lumOff val="50000"/>
                  </a:schemeClr>
                </a:solidFill>
              </a:rPr>
              <a:t>Σ.Ε.Δ.Ε.Α.</a:t>
            </a:r>
            <a:r>
              <a:rPr lang="el-GR" sz="1600" dirty="0">
                <a:solidFill>
                  <a:schemeClr val="tx1">
                    <a:lumMod val="50000"/>
                    <a:lumOff val="50000"/>
                  </a:schemeClr>
                </a:solidFill>
              </a:rPr>
              <a:t>, του μητρώου εταιρειών δημοσκοπήσεων του </a:t>
            </a:r>
            <a:r>
              <a:rPr lang="el-GR" sz="1600" b="1" dirty="0">
                <a:solidFill>
                  <a:schemeClr val="tx1">
                    <a:lumMod val="50000"/>
                    <a:lumOff val="50000"/>
                  </a:schemeClr>
                </a:solidFill>
              </a:rPr>
              <a:t>Ε.Σ.Ρ. </a:t>
            </a:r>
            <a:r>
              <a:rPr lang="el-GR" sz="1600" dirty="0">
                <a:solidFill>
                  <a:schemeClr val="tx1">
                    <a:lumMod val="50000"/>
                    <a:lumOff val="50000"/>
                  </a:schemeClr>
                </a:solidFill>
              </a:rPr>
              <a:t>και τηρεί τους κώδικες δεοντολογίας τους. </a:t>
            </a:r>
          </a:p>
          <a:p>
            <a:pPr hangingPunct="0">
              <a:spcBef>
                <a:spcPts val="300"/>
              </a:spcBef>
            </a:pPr>
            <a:r>
              <a:rPr lang="el-GR" sz="1200" dirty="0">
                <a:solidFill>
                  <a:schemeClr val="tx1">
                    <a:lumMod val="50000"/>
                    <a:lumOff val="50000"/>
                  </a:schemeClr>
                </a:solidFill>
              </a:rPr>
              <a:t>* / **  </a:t>
            </a:r>
            <a:r>
              <a:rPr lang="el-GR" sz="1600" dirty="0">
                <a:solidFill>
                  <a:schemeClr val="tx1">
                    <a:lumMod val="50000"/>
                    <a:lumOff val="50000"/>
                  </a:schemeClr>
                </a:solidFill>
              </a:rPr>
              <a:t>Ενδεικτικά αποτελέσματα (</a:t>
            </a:r>
            <a:r>
              <a:rPr lang="el-GR" sz="1600" i="1" dirty="0">
                <a:solidFill>
                  <a:schemeClr val="tx1">
                    <a:lumMod val="50000"/>
                    <a:lumOff val="50000"/>
                  </a:schemeClr>
                </a:solidFill>
              </a:rPr>
              <a:t>βάσεις μικρότερες του 100</a:t>
            </a:r>
            <a:r>
              <a:rPr lang="el-GR" sz="1600" dirty="0">
                <a:solidFill>
                  <a:schemeClr val="tx1">
                    <a:lumMod val="50000"/>
                    <a:lumOff val="50000"/>
                  </a:schemeClr>
                </a:solidFill>
              </a:rPr>
              <a:t>)</a:t>
            </a:r>
            <a:endParaRPr lang="en-US" sz="1600" dirty="0">
              <a:solidFill>
                <a:schemeClr val="tx1">
                  <a:lumMod val="50000"/>
                  <a:lumOff val="50000"/>
                </a:schemeClr>
              </a:solidFill>
            </a:endParaRPr>
          </a:p>
          <a:p>
            <a:pPr hangingPunct="0">
              <a:spcBef>
                <a:spcPts val="600"/>
              </a:spcBef>
            </a:pPr>
            <a:r>
              <a:rPr lang="en-US" dirty="0">
                <a:solidFill>
                  <a:schemeClr val="accent6">
                    <a:lumMod val="75000"/>
                  </a:schemeClr>
                </a:solidFill>
              </a:rPr>
              <a:t>www.</a:t>
            </a:r>
            <a:r>
              <a:rPr lang="en-US" b="1" dirty="0">
                <a:solidFill>
                  <a:schemeClr val="accent6">
                    <a:lumMod val="75000"/>
                  </a:schemeClr>
                </a:solidFill>
              </a:rPr>
              <a:t>pulserc</a:t>
            </a:r>
            <a:r>
              <a:rPr lang="en-US" dirty="0">
                <a:solidFill>
                  <a:schemeClr val="accent6">
                    <a:lumMod val="75000"/>
                  </a:schemeClr>
                </a:solidFill>
              </a:rPr>
              <a:t>.gr</a:t>
            </a:r>
            <a:endParaRPr lang="el-GR" dirty="0">
              <a:solidFill>
                <a:schemeClr val="accent6">
                  <a:lumMod val="75000"/>
                </a:schemeClr>
              </a:solidFill>
            </a:endParaRPr>
          </a:p>
        </p:txBody>
      </p:sp>
      <p:pic>
        <p:nvPicPr>
          <p:cNvPr id="3" name="Text Placeholder 2"/>
          <p:cNvPicPr>
            <a:picLocks noGrp="1"/>
          </p:cNvPicPr>
          <p:nvPr>
            <p:ph type="body"/>
          </p:nvPr>
        </p:nvPicPr>
        <p:blipFill>
          <a:blip r:embed="rId4" cstate="print"/>
          <a:stretch>
            <a:fillRect/>
          </a:stretch>
        </p:blipFill>
        <p:spPr>
          <a:xfrm>
            <a:off x="6264000" y="6084000"/>
            <a:ext cx="2858400" cy="745200"/>
          </a:xfrm>
          <a:prstGeom prst="rect">
            <a:avLst/>
          </a:prstGeom>
        </p:spPr>
      </p:pic>
    </p:spTree>
    <p:extLst>
      <p:ext uri="{BB962C8B-B14F-4D97-AF65-F5344CB8AC3E}">
        <p14:creationId xmlns:p14="http://schemas.microsoft.com/office/powerpoint/2010/main" val="253856234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Text Placeholder 2"/>
          <p:cNvPicPr>
            <a:picLocks noGrp="1" noChangeAspect="1"/>
          </p:cNvPicPr>
          <p:nvPr>
            <p:ph type="body"/>
          </p:nvPr>
        </p:nvPicPr>
        <p:blipFill>
          <a:blip r:embed="rId2" cstate="print"/>
          <a:stretch>
            <a:fillRect/>
          </a:stretch>
        </p:blipFill>
        <p:spPr>
          <a:xfrm>
            <a:off x="1837938" y="800095"/>
            <a:ext cx="5468123" cy="5257810"/>
          </a:xfrm>
          <a:prstGeom prst="rect">
            <a:avLst/>
          </a:prstGeom>
        </p:spPr>
      </p:pic>
      <p:pic>
        <p:nvPicPr>
          <p:cNvPr id="4" name="Text Placeholder 3"/>
          <p:cNvPicPr>
            <a:picLocks noGrp="1"/>
          </p:cNvPicPr>
          <p:nvPr>
            <p:ph type="body"/>
          </p:nvPr>
        </p:nvPicPr>
        <p:blipFill>
          <a:blip r:embed="rId3" cstate="print"/>
          <a:stretch>
            <a:fillRect/>
          </a:stretch>
        </p:blipFill>
        <p:spPr>
          <a:xfrm>
            <a:off x="6264000" y="6084000"/>
            <a:ext cx="2858400" cy="745200"/>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Text Placeholder 2"/>
          <p:cNvPicPr>
            <a:picLocks noGrp="1" noChangeAspect="1"/>
          </p:cNvPicPr>
          <p:nvPr>
            <p:ph type="body"/>
          </p:nvPr>
        </p:nvPicPr>
        <p:blipFill>
          <a:blip r:embed="rId2" cstate="print"/>
          <a:stretch>
            <a:fillRect/>
          </a:stretch>
        </p:blipFill>
        <p:spPr>
          <a:xfrm>
            <a:off x="1837938" y="800095"/>
            <a:ext cx="5468123" cy="5257810"/>
          </a:xfrm>
          <a:prstGeom prst="rect">
            <a:avLst/>
          </a:prstGeom>
        </p:spPr>
      </p:pic>
      <p:pic>
        <p:nvPicPr>
          <p:cNvPr id="4" name="Text Placeholder 3"/>
          <p:cNvPicPr>
            <a:picLocks noGrp="1"/>
          </p:cNvPicPr>
          <p:nvPr>
            <p:ph type="body"/>
          </p:nvPr>
        </p:nvPicPr>
        <p:blipFill>
          <a:blip r:embed="rId3" cstate="print"/>
          <a:stretch>
            <a:fillRect/>
          </a:stretch>
        </p:blipFill>
        <p:spPr>
          <a:xfrm>
            <a:off x="6264000" y="6084000"/>
            <a:ext cx="2858400" cy="745200"/>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Text Placeholder 2"/>
          <p:cNvPicPr>
            <a:picLocks noGrp="1" noChangeAspect="1"/>
          </p:cNvPicPr>
          <p:nvPr>
            <p:ph type="body"/>
          </p:nvPr>
        </p:nvPicPr>
        <p:blipFill>
          <a:blip r:embed="rId2" cstate="print"/>
          <a:stretch>
            <a:fillRect/>
          </a:stretch>
        </p:blipFill>
        <p:spPr>
          <a:xfrm>
            <a:off x="1837938" y="800095"/>
            <a:ext cx="5468123" cy="5257810"/>
          </a:xfrm>
          <a:prstGeom prst="rect">
            <a:avLst/>
          </a:prstGeom>
        </p:spPr>
      </p:pic>
      <p:pic>
        <p:nvPicPr>
          <p:cNvPr id="4" name="Text Placeholder 3"/>
          <p:cNvPicPr>
            <a:picLocks noGrp="1"/>
          </p:cNvPicPr>
          <p:nvPr>
            <p:ph type="body"/>
          </p:nvPr>
        </p:nvPicPr>
        <p:blipFill>
          <a:blip r:embed="rId3" cstate="print"/>
          <a:stretch>
            <a:fillRect/>
          </a:stretch>
        </p:blipFill>
        <p:spPr>
          <a:xfrm>
            <a:off x="6264000" y="6084000"/>
            <a:ext cx="2858400" cy="7452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F7DD"/>
            </a:gs>
            <a:gs pos="100000">
              <a:schemeClr val="bg1"/>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l-GR" sz="3600" b="1" cap="none" dirty="0">
                <a:solidFill>
                  <a:srgbClr val="E46C0A">
                    <a:alpha val="100000"/>
                  </a:srgbClr>
                </a:solidFill>
                <a:latin typeface="Calibri"/>
                <a:cs typeface="Calibri"/>
              </a:rPr>
              <a:t>Πρώτο σχόλιο</a:t>
            </a:r>
            <a:endParaRPr sz="3600" b="1" cap="none" dirty="0">
              <a:solidFill>
                <a:srgbClr val="E46C0A">
                  <a:alpha val="100000"/>
                </a:srgbClr>
              </a:solidFill>
              <a:latin typeface="Calibri"/>
              <a:cs typeface="Calibri"/>
            </a:endParaRPr>
          </a:p>
        </p:txBody>
      </p:sp>
      <p:pic>
        <p:nvPicPr>
          <p:cNvPr id="3" name="Text Placeholder 2"/>
          <p:cNvPicPr>
            <a:picLocks noGrp="1"/>
          </p:cNvPicPr>
          <p:nvPr>
            <p:ph type="body"/>
          </p:nvPr>
        </p:nvPicPr>
        <p:blipFill>
          <a:blip r:embed="rId2" cstate="print"/>
          <a:stretch>
            <a:fillRect/>
          </a:stretch>
        </p:blipFill>
        <p:spPr>
          <a:xfrm>
            <a:off x="6264000" y="6084000"/>
            <a:ext cx="2858400" cy="7452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Text Placeholder 2"/>
          <p:cNvPicPr>
            <a:picLocks noGrp="1"/>
          </p:cNvPicPr>
          <p:nvPr>
            <p:ph type="body"/>
          </p:nvPr>
        </p:nvPicPr>
        <p:blipFill>
          <a:blip r:embed="rId2" cstate="print"/>
          <a:stretch>
            <a:fillRect/>
          </a:stretch>
        </p:blipFill>
        <p:spPr>
          <a:xfrm>
            <a:off x="6264000" y="6084000"/>
            <a:ext cx="2858400" cy="745200"/>
          </a:xfrm>
          <a:prstGeom prst="rect">
            <a:avLst/>
          </a:prstGeom>
        </p:spPr>
      </p:pic>
      <p:sp>
        <p:nvSpPr>
          <p:cNvPr id="2" name="TextBox 1">
            <a:extLst>
              <a:ext uri="{FF2B5EF4-FFF2-40B4-BE49-F238E27FC236}">
                <a16:creationId xmlns:a16="http://schemas.microsoft.com/office/drawing/2014/main" id="{982583C0-964F-4BDC-B58B-C428A66AD018}"/>
              </a:ext>
            </a:extLst>
          </p:cNvPr>
          <p:cNvSpPr txBox="1"/>
          <p:nvPr/>
        </p:nvSpPr>
        <p:spPr>
          <a:xfrm>
            <a:off x="395537" y="460599"/>
            <a:ext cx="8424936" cy="5663282"/>
          </a:xfrm>
          <a:prstGeom prst="rect">
            <a:avLst/>
          </a:prstGeom>
          <a:noFill/>
        </p:spPr>
        <p:txBody>
          <a:bodyPr wrap="square" rtlCol="0">
            <a:spAutoFit/>
          </a:bodyPr>
          <a:lstStyle/>
          <a:p>
            <a:pPr>
              <a:lnSpc>
                <a:spcPct val="107000"/>
              </a:lnSpc>
              <a:spcAft>
                <a:spcPts val="800"/>
              </a:spcAft>
            </a:pPr>
            <a:r>
              <a:rPr lang="el-GR" sz="2800" b="1" i="1" dirty="0">
                <a:effectLst/>
                <a:latin typeface="Calibri" panose="020F0502020204030204" pitchFamily="34" charset="0"/>
                <a:ea typeface="Calibri" panose="020F0502020204030204" pitchFamily="34" charset="0"/>
                <a:cs typeface="Times New Roman" panose="02020603050405020304" pitchFamily="18" charset="0"/>
              </a:rPr>
              <a:t>Μετά από την πανδημία…</a:t>
            </a:r>
            <a:br>
              <a:rPr lang="el-GR" sz="2800" b="1" i="1" dirty="0">
                <a:effectLst/>
                <a:latin typeface="Calibri" panose="020F0502020204030204" pitchFamily="34" charset="0"/>
                <a:ea typeface="Calibri" panose="020F0502020204030204" pitchFamily="34" charset="0"/>
                <a:cs typeface="Times New Roman" panose="02020603050405020304" pitchFamily="18" charset="0"/>
              </a:rPr>
            </a:br>
            <a:r>
              <a:rPr lang="el-GR" sz="2800" b="1" i="1" dirty="0">
                <a:effectLst/>
                <a:latin typeface="Calibri" panose="020F0502020204030204" pitchFamily="34" charset="0"/>
                <a:ea typeface="Calibri" panose="020F0502020204030204" pitchFamily="34" charset="0"/>
                <a:cs typeface="Times New Roman" panose="02020603050405020304" pitchFamily="18" charset="0"/>
              </a:rPr>
              <a:t>εργασία από το σπίτι ή στο γραφείο;</a:t>
            </a:r>
            <a:endParaRPr lang="el-GR" sz="2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Η πανδημία του νέου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κορωνοϊού</a:t>
            </a:r>
            <a:r>
              <a:rPr lang="el-GR" sz="1800" dirty="0">
                <a:effectLst/>
                <a:latin typeface="Calibri" panose="020F0502020204030204" pitchFamily="34" charset="0"/>
                <a:ea typeface="Calibri" panose="020F0502020204030204" pitchFamily="34" charset="0"/>
                <a:cs typeface="Times New Roman" panose="02020603050405020304" pitchFamily="18" charset="0"/>
              </a:rPr>
              <a:t> έχει </a:t>
            </a:r>
            <a:r>
              <a:rPr lang="el-GR" sz="1800" b="1" dirty="0">
                <a:effectLst/>
                <a:latin typeface="Calibri" panose="020F0502020204030204" pitchFamily="34" charset="0"/>
                <a:ea typeface="Calibri" panose="020F0502020204030204" pitchFamily="34" charset="0"/>
                <a:cs typeface="Times New Roman" panose="02020603050405020304" pitchFamily="18" charset="0"/>
              </a:rPr>
              <a:t>δραματικές</a:t>
            </a:r>
            <a:r>
              <a:rPr lang="el-GR" sz="1800" dirty="0">
                <a:effectLst/>
                <a:latin typeface="Calibri" panose="020F0502020204030204" pitchFamily="34" charset="0"/>
                <a:ea typeface="Calibri" panose="020F0502020204030204" pitchFamily="34" charset="0"/>
                <a:cs typeface="Times New Roman" panose="02020603050405020304" pitchFamily="18" charset="0"/>
              </a:rPr>
              <a:t> επιπτώσεις παγκοσμίως. Τραγικότερη όλων, τα </a:t>
            </a:r>
            <a:r>
              <a:rPr lang="el-GR" sz="1800" b="1" dirty="0">
                <a:effectLst/>
                <a:latin typeface="Calibri" panose="020F0502020204030204" pitchFamily="34" charset="0"/>
                <a:ea typeface="Calibri" panose="020F0502020204030204" pitchFamily="34" charset="0"/>
                <a:cs typeface="Times New Roman" panose="02020603050405020304" pitchFamily="18" charset="0"/>
              </a:rPr>
              <a:t>δύο</a:t>
            </a:r>
            <a:r>
              <a:rPr lang="el-GR" sz="1800" dirty="0">
                <a:effectLst/>
                <a:latin typeface="Calibri" panose="020F0502020204030204" pitchFamily="34" charset="0"/>
                <a:ea typeface="Calibri" panose="020F0502020204030204" pitchFamily="34" charset="0"/>
                <a:cs typeface="Times New Roman" panose="02020603050405020304" pitchFamily="18" charset="0"/>
              </a:rPr>
              <a:t> εκατομμύρια απωλειών συνανθρώπων μας. Και από κοντά, δεκάδες εκατομμύρια κρούσματα, πολλοί ασθενείς και νοσηλευόμενοι, σημαντικές ψυχολογικές, κοινωνικές, οικονομικές συνέπειες… Υπό αυτές τις συνθήκες δεν είναι εύκολο να συζητήσει κανείς για θετικές πλευρές... </a:t>
            </a:r>
          </a:p>
          <a:p>
            <a:pPr>
              <a:lnSpc>
                <a:spcPct val="107000"/>
              </a:lnSpc>
              <a:spcAft>
                <a:spcPts val="80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Αν πάντως αναζητούσαμε κάτι τέτοιο - </a:t>
            </a:r>
            <a:r>
              <a:rPr lang="el-GR" sz="1800" i="1" dirty="0">
                <a:effectLst/>
                <a:latin typeface="Calibri" panose="020F0502020204030204" pitchFamily="34" charset="0"/>
                <a:ea typeface="Calibri" panose="020F0502020204030204" pitchFamily="34" charset="0"/>
                <a:cs typeface="Times New Roman" panose="02020603050405020304" pitchFamily="18" charset="0"/>
              </a:rPr>
              <a:t>έστω ως προσπάθεια λίγο πιο αισιόδοξης οπτικής, σε μια πολύ δύσκολη περίοδο</a:t>
            </a:r>
            <a:r>
              <a:rPr lang="el-GR" sz="1800" dirty="0">
                <a:effectLst/>
                <a:latin typeface="Calibri" panose="020F0502020204030204" pitchFamily="34" charset="0"/>
                <a:ea typeface="Calibri" panose="020F0502020204030204" pitchFamily="34" charset="0"/>
                <a:cs typeface="Times New Roman" panose="02020603050405020304" pitchFamily="18" charset="0"/>
              </a:rPr>
              <a:t> - θα σταχυολογούσαμε:</a:t>
            </a:r>
          </a:p>
          <a:p>
            <a:pPr marL="342900" lvl="0" indent="-342900">
              <a:lnSpc>
                <a:spcPct val="107000"/>
              </a:lnSpc>
              <a:buFont typeface="Symbol" panose="05050102010706020507" pitchFamily="18" charset="2"/>
              <a:buChar char=""/>
            </a:pPr>
            <a:r>
              <a:rPr lang="el-GR" sz="1800" dirty="0">
                <a:effectLst/>
                <a:latin typeface="Calibri" panose="020F0502020204030204" pitchFamily="34" charset="0"/>
                <a:ea typeface="Calibri" panose="020F0502020204030204" pitchFamily="34" charset="0"/>
                <a:cs typeface="Times New Roman" panose="02020603050405020304" pitchFamily="18" charset="0"/>
              </a:rPr>
              <a:t>σε διεθνές επίπεδο, την πρωτόγνωρη επιστημονική συνεργασία στην κατανόηση και αντιμετώπιση του νέου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κορωνοϊού</a:t>
            </a:r>
            <a:r>
              <a:rPr lang="el-GR" sz="1800" dirty="0">
                <a:effectLst/>
                <a:latin typeface="Calibri" panose="020F0502020204030204" pitchFamily="34" charset="0"/>
                <a:ea typeface="Calibri" panose="020F0502020204030204" pitchFamily="34" charset="0"/>
                <a:cs typeface="Times New Roman" panose="02020603050405020304" pitchFamily="18" charset="0"/>
              </a:rPr>
              <a:t>, με εκπληκτικά αποτελέσματα και…</a:t>
            </a:r>
          </a:p>
          <a:p>
            <a:pPr marL="342900" lvl="0" indent="-342900">
              <a:lnSpc>
                <a:spcPct val="107000"/>
              </a:lnSpc>
              <a:spcAft>
                <a:spcPts val="800"/>
              </a:spcAft>
              <a:buFont typeface="Symbol" panose="05050102010706020507" pitchFamily="18" charset="2"/>
              <a:buChar char=""/>
            </a:pPr>
            <a:r>
              <a:rPr lang="el-GR" sz="1800" dirty="0">
                <a:effectLst/>
                <a:latin typeface="Calibri" panose="020F0502020204030204" pitchFamily="34" charset="0"/>
                <a:ea typeface="Calibri" panose="020F0502020204030204" pitchFamily="34" charset="0"/>
                <a:cs typeface="Times New Roman" panose="02020603050405020304" pitchFamily="18" charset="0"/>
              </a:rPr>
              <a:t>στη χώρα μας, την εντυπωσιακή επιτάχυνση της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ψηφιοποίησης</a:t>
            </a:r>
            <a:r>
              <a:rPr lang="el-GR" sz="1800" dirty="0">
                <a:effectLst/>
                <a:latin typeface="Calibri" panose="020F0502020204030204" pitchFamily="34" charset="0"/>
                <a:ea typeface="Calibri" panose="020F0502020204030204" pitchFamily="34" charset="0"/>
                <a:cs typeface="Times New Roman" panose="02020603050405020304" pitchFamily="18" charset="0"/>
              </a:rPr>
              <a:t> του κράτους και των υπηρεσιών του, αλλά και τη σημαντική διάδοση και εξοικείωση των Ελλήνων με τις ηλεκτρονικές πωλήσεις, τις τηλεδιασκέψεις, την εργασία από απόσταση.</a:t>
            </a:r>
          </a:p>
          <a:p>
            <a:pPr>
              <a:lnSpc>
                <a:spcPct val="107000"/>
              </a:lnSpc>
              <a:spcAft>
                <a:spcPts val="80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Πόσα από αυτά - </a:t>
            </a:r>
            <a:r>
              <a:rPr lang="el-GR" sz="1800" i="1" dirty="0">
                <a:effectLst/>
                <a:latin typeface="Calibri" panose="020F0502020204030204" pitchFamily="34" charset="0"/>
                <a:ea typeface="Calibri" panose="020F0502020204030204" pitchFamily="34" charset="0"/>
                <a:cs typeface="Times New Roman" panose="02020603050405020304" pitchFamily="18" charset="0"/>
              </a:rPr>
              <a:t>και σε ποιο βαθμό</a:t>
            </a:r>
            <a:r>
              <a:rPr lang="el-GR" sz="1800" dirty="0">
                <a:effectLst/>
                <a:latin typeface="Calibri" panose="020F0502020204030204" pitchFamily="34" charset="0"/>
                <a:ea typeface="Calibri" panose="020F0502020204030204" pitchFamily="34" charset="0"/>
                <a:cs typeface="Times New Roman" panose="02020603050405020304" pitchFamily="18" charset="0"/>
              </a:rPr>
              <a:t> - θα μείνουν μαζί μας και μετά από την κρίση, όταν με το καλό η πανδημία υποχωρήσει ή γίνει πιο εύκολα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διαχειρίσιμη</a:t>
            </a:r>
            <a:r>
              <a:rPr lang="el-GR" sz="1800" dirty="0">
                <a:effectLst/>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995058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Text Placeholder 2"/>
          <p:cNvPicPr>
            <a:picLocks noGrp="1"/>
          </p:cNvPicPr>
          <p:nvPr>
            <p:ph type="body"/>
          </p:nvPr>
        </p:nvPicPr>
        <p:blipFill>
          <a:blip r:embed="rId2" cstate="print"/>
          <a:stretch>
            <a:fillRect/>
          </a:stretch>
        </p:blipFill>
        <p:spPr>
          <a:xfrm>
            <a:off x="6264000" y="6084000"/>
            <a:ext cx="2858400" cy="745200"/>
          </a:xfrm>
          <a:prstGeom prst="rect">
            <a:avLst/>
          </a:prstGeom>
        </p:spPr>
      </p:pic>
      <p:sp>
        <p:nvSpPr>
          <p:cNvPr id="4" name="TextBox 3">
            <a:extLst>
              <a:ext uri="{FF2B5EF4-FFF2-40B4-BE49-F238E27FC236}">
                <a16:creationId xmlns:a16="http://schemas.microsoft.com/office/drawing/2014/main" id="{872C8D02-C6AC-4DF2-AC96-4F22414BAED7}"/>
              </a:ext>
            </a:extLst>
          </p:cNvPr>
          <p:cNvSpPr txBox="1"/>
          <p:nvPr/>
        </p:nvSpPr>
        <p:spPr>
          <a:xfrm>
            <a:off x="395537" y="332656"/>
            <a:ext cx="8424936" cy="5491055"/>
          </a:xfrm>
          <a:prstGeom prst="rect">
            <a:avLst/>
          </a:prstGeom>
          <a:noFill/>
        </p:spPr>
        <p:txBody>
          <a:bodyPr wrap="square" rtlCol="0">
            <a:spAutoFit/>
          </a:bodyPr>
          <a:lstStyle/>
          <a:p>
            <a:pPr>
              <a:lnSpc>
                <a:spcPct val="107000"/>
              </a:lnSpc>
              <a:spcAft>
                <a:spcPts val="80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Την απάντηση - </a:t>
            </a:r>
            <a:r>
              <a:rPr lang="el-GR" sz="1800" i="1" dirty="0">
                <a:effectLst/>
                <a:latin typeface="Calibri" panose="020F0502020204030204" pitchFamily="34" charset="0"/>
                <a:ea typeface="Calibri" panose="020F0502020204030204" pitchFamily="34" charset="0"/>
                <a:cs typeface="Times New Roman" panose="02020603050405020304" pitchFamily="18" charset="0"/>
              </a:rPr>
              <a:t>τουλάχιστον σε μια από τις αλλαγές που επέφερε ο νέος </a:t>
            </a:r>
            <a:r>
              <a:rPr lang="el-GR" sz="1800" i="1" dirty="0" err="1">
                <a:effectLst/>
                <a:latin typeface="Calibri" panose="020F0502020204030204" pitchFamily="34" charset="0"/>
                <a:ea typeface="Calibri" panose="020F0502020204030204" pitchFamily="34" charset="0"/>
                <a:cs typeface="Times New Roman" panose="02020603050405020304" pitchFamily="18" charset="0"/>
              </a:rPr>
              <a:t>κορωνοϊός</a:t>
            </a:r>
            <a:r>
              <a:rPr lang="el-GR" sz="1800" i="1" dirty="0">
                <a:effectLst/>
                <a:latin typeface="Calibri" panose="020F0502020204030204" pitchFamily="34" charset="0"/>
                <a:ea typeface="Calibri" panose="020F0502020204030204" pitchFamily="34" charset="0"/>
                <a:cs typeface="Times New Roman" panose="02020603050405020304" pitchFamily="18" charset="0"/>
              </a:rPr>
              <a:t> στην καθημερινότητά μας </a:t>
            </a:r>
            <a:r>
              <a:rPr lang="el-GR" sz="1800" dirty="0">
                <a:effectLst/>
                <a:latin typeface="Calibri" panose="020F0502020204030204" pitchFamily="34" charset="0"/>
                <a:ea typeface="Calibri" panose="020F0502020204030204" pitchFamily="34" charset="0"/>
                <a:cs typeface="Times New Roman" panose="02020603050405020304" pitchFamily="18" charset="0"/>
              </a:rPr>
              <a:t>- προσπάθησε να προσεγγίσει η μεγάλη πανελλαδική έρευνα της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Pulse RC</a:t>
            </a:r>
            <a:r>
              <a:rPr lang="el-GR" sz="1800" dirty="0">
                <a:effectLst/>
                <a:latin typeface="Calibri" panose="020F0502020204030204" pitchFamily="34" charset="0"/>
                <a:ea typeface="Calibri" panose="020F0502020204030204" pitchFamily="34" charset="0"/>
                <a:cs typeface="Times New Roman" panose="02020603050405020304" pitchFamily="18" charset="0"/>
              </a:rPr>
              <a:t>, με πρωτοβουλία και για λογαριασμό της </a:t>
            </a:r>
            <a:r>
              <a:rPr lang="en-US" sz="1800" b="1" dirty="0" err="1">
                <a:effectLst/>
                <a:latin typeface="Calibri" panose="020F0502020204030204" pitchFamily="34" charset="0"/>
                <a:ea typeface="Calibri" panose="020F0502020204030204" pitchFamily="34" charset="0"/>
                <a:cs typeface="Times New Roman" panose="02020603050405020304" pitchFamily="18" charset="0"/>
              </a:rPr>
              <a:t>Socialdoo</a:t>
            </a:r>
            <a:r>
              <a:rPr lang="el-GR" sz="1800" dirty="0">
                <a:effectLst/>
                <a:latin typeface="Calibri" panose="020F0502020204030204" pitchFamily="34" charset="0"/>
                <a:ea typeface="Calibri" panose="020F0502020204030204" pitchFamily="34" charset="0"/>
                <a:cs typeface="Times New Roman" panose="02020603050405020304" pitchFamily="18" charset="0"/>
              </a:rPr>
              <a:t>,</a:t>
            </a:r>
            <a:r>
              <a:rPr lang="el-GR" sz="1800" b="1" dirty="0">
                <a:effectLst/>
                <a:latin typeface="Calibri" panose="020F0502020204030204" pitchFamily="34" charset="0"/>
                <a:ea typeface="Calibri" panose="020F0502020204030204" pitchFamily="34" charset="0"/>
                <a:cs typeface="Times New Roman" panose="02020603050405020304" pitchFamily="18" charset="0"/>
              </a:rPr>
              <a:t> </a:t>
            </a:r>
            <a:r>
              <a:rPr lang="el-GR" sz="1800" dirty="0">
                <a:effectLst/>
                <a:latin typeface="Calibri" panose="020F0502020204030204" pitchFamily="34" charset="0"/>
                <a:ea typeface="Calibri" panose="020F0502020204030204" pitchFamily="34" charset="0"/>
                <a:cs typeface="Times New Roman" panose="02020603050405020304" pitchFamily="18" charset="0"/>
              </a:rPr>
              <a:t>με κύριο ερώτημα: «</a:t>
            </a:r>
            <a:r>
              <a:rPr lang="el-GR" sz="1800" b="1" i="1" dirty="0">
                <a:effectLst/>
                <a:latin typeface="Calibri" panose="020F0502020204030204" pitchFamily="34" charset="0"/>
                <a:ea typeface="Calibri" panose="020F0502020204030204" pitchFamily="34" charset="0"/>
                <a:cs typeface="Times New Roman" panose="02020603050405020304" pitchFamily="18" charset="0"/>
              </a:rPr>
              <a:t>Μετά </a:t>
            </a:r>
            <a:r>
              <a:rPr lang="el-GR" sz="1800" i="1" dirty="0">
                <a:effectLst/>
                <a:latin typeface="Calibri" panose="020F0502020204030204" pitchFamily="34" charset="0"/>
                <a:ea typeface="Calibri" panose="020F0502020204030204" pitchFamily="34" charset="0"/>
                <a:cs typeface="Times New Roman" panose="02020603050405020304" pitchFamily="18" charset="0"/>
              </a:rPr>
              <a:t>από την</a:t>
            </a:r>
            <a:r>
              <a:rPr lang="el-GR" sz="1800" b="1" i="1" dirty="0">
                <a:effectLst/>
                <a:latin typeface="Calibri" panose="020F0502020204030204" pitchFamily="34" charset="0"/>
                <a:ea typeface="Calibri" panose="020F0502020204030204" pitchFamily="34" charset="0"/>
                <a:cs typeface="Times New Roman" panose="02020603050405020304" pitchFamily="18" charset="0"/>
              </a:rPr>
              <a:t> πανδημία</a:t>
            </a:r>
            <a:r>
              <a:rPr lang="el-GR" sz="1800" i="1" dirty="0">
                <a:effectLst/>
                <a:latin typeface="Calibri" panose="020F0502020204030204" pitchFamily="34" charset="0"/>
                <a:ea typeface="Calibri" panose="020F0502020204030204" pitchFamily="34" charset="0"/>
                <a:cs typeface="Times New Roman" panose="02020603050405020304" pitchFamily="18" charset="0"/>
              </a:rPr>
              <a:t>…</a:t>
            </a:r>
            <a:r>
              <a:rPr lang="el-GR" sz="1800" b="1" i="1" dirty="0">
                <a:effectLst/>
                <a:latin typeface="Calibri" panose="020F0502020204030204" pitchFamily="34" charset="0"/>
                <a:ea typeface="Calibri" panose="020F0502020204030204" pitchFamily="34" charset="0"/>
                <a:cs typeface="Times New Roman" panose="02020603050405020304" pitchFamily="18" charset="0"/>
              </a:rPr>
              <a:t> εργασία </a:t>
            </a:r>
            <a:r>
              <a:rPr lang="el-GR" sz="1800" i="1" dirty="0">
                <a:effectLst/>
                <a:latin typeface="Calibri" panose="020F0502020204030204" pitchFamily="34" charset="0"/>
                <a:ea typeface="Calibri" panose="020F0502020204030204" pitchFamily="34" charset="0"/>
                <a:cs typeface="Times New Roman" panose="02020603050405020304" pitchFamily="18" charset="0"/>
              </a:rPr>
              <a:t>από το</a:t>
            </a:r>
            <a:r>
              <a:rPr lang="el-GR" sz="1800" b="1" i="1" dirty="0">
                <a:effectLst/>
                <a:latin typeface="Calibri" panose="020F0502020204030204" pitchFamily="34" charset="0"/>
                <a:ea typeface="Calibri" panose="020F0502020204030204" pitchFamily="34" charset="0"/>
                <a:cs typeface="Times New Roman" panose="02020603050405020304" pitchFamily="18" charset="0"/>
              </a:rPr>
              <a:t> σπίτι </a:t>
            </a:r>
            <a:r>
              <a:rPr lang="el-GR" sz="1800" i="1" dirty="0">
                <a:effectLst/>
                <a:latin typeface="Calibri" panose="020F0502020204030204" pitchFamily="34" charset="0"/>
                <a:ea typeface="Calibri" panose="020F0502020204030204" pitchFamily="34" charset="0"/>
                <a:cs typeface="Times New Roman" panose="02020603050405020304" pitchFamily="18" charset="0"/>
              </a:rPr>
              <a:t>ή στο </a:t>
            </a:r>
            <a:r>
              <a:rPr lang="el-GR" sz="1800" b="1" i="1" dirty="0">
                <a:effectLst/>
                <a:latin typeface="Calibri" panose="020F0502020204030204" pitchFamily="34" charset="0"/>
                <a:ea typeface="Calibri" panose="020F0502020204030204" pitchFamily="34" charset="0"/>
                <a:cs typeface="Times New Roman" panose="02020603050405020304" pitchFamily="18" charset="0"/>
              </a:rPr>
              <a:t>γραφείο</a:t>
            </a:r>
            <a:r>
              <a:rPr lang="el-GR" sz="1800" i="1" dirty="0">
                <a:effectLst/>
                <a:latin typeface="Calibri" panose="020F0502020204030204" pitchFamily="34" charset="0"/>
                <a:ea typeface="Calibri" panose="020F0502020204030204" pitchFamily="34" charset="0"/>
                <a:cs typeface="Times New Roman" panose="02020603050405020304" pitchFamily="18" charset="0"/>
              </a:rPr>
              <a:t>;</a:t>
            </a:r>
            <a:r>
              <a:rPr lang="el-GR" sz="1800" dirty="0">
                <a:effectLst/>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Πάνω από </a:t>
            </a:r>
            <a:r>
              <a:rPr lang="el-GR" sz="1800" b="1" dirty="0">
                <a:effectLst/>
                <a:latin typeface="Calibri" panose="020F0502020204030204" pitchFamily="34" charset="0"/>
                <a:ea typeface="Calibri" panose="020F0502020204030204" pitchFamily="34" charset="0"/>
                <a:cs typeface="Times New Roman" panose="02020603050405020304" pitchFamily="18" charset="0"/>
              </a:rPr>
              <a:t>2.000 Έλληνες</a:t>
            </a:r>
            <a:r>
              <a:rPr lang="el-GR" sz="1800" dirty="0">
                <a:effectLst/>
                <a:latin typeface="Calibri" panose="020F0502020204030204" pitchFamily="34" charset="0"/>
                <a:ea typeface="Calibri" panose="020F0502020204030204" pitchFamily="34" charset="0"/>
                <a:cs typeface="Times New Roman" panose="02020603050405020304" pitchFamily="18" charset="0"/>
              </a:rPr>
              <a:t> ενήλικοι, κάθε φύλου, ηλικίας, κατηγορίας απασχόλησης και από κάθε περιφερειακή ενότητα (</a:t>
            </a:r>
            <a:r>
              <a:rPr lang="el-GR" sz="1800" i="1" dirty="0">
                <a:effectLst/>
                <a:latin typeface="Calibri" panose="020F0502020204030204" pitchFamily="34" charset="0"/>
                <a:ea typeface="Calibri" panose="020F0502020204030204" pitchFamily="34" charset="0"/>
                <a:cs typeface="Times New Roman" panose="02020603050405020304" pitchFamily="18" charset="0"/>
              </a:rPr>
              <a:t>νομό</a:t>
            </a:r>
            <a:r>
              <a:rPr lang="el-GR" sz="1800" dirty="0">
                <a:effectLst/>
                <a:latin typeface="Calibri" panose="020F0502020204030204" pitchFamily="34" charset="0"/>
                <a:ea typeface="Calibri" panose="020F0502020204030204" pitchFamily="34" charset="0"/>
                <a:cs typeface="Times New Roman" panose="02020603050405020304" pitchFamily="18" charset="0"/>
              </a:rPr>
              <a:t>) της χώρας μας σε τυχαία επιλογή και με αντιπροσωπευτική αναλογία, έλαβαν μέρος στην αρχή του τελευταίου τριμήνου του 2020 (</a:t>
            </a:r>
            <a:r>
              <a:rPr lang="el-GR" sz="1800" b="1" i="1" dirty="0">
                <a:effectLst/>
                <a:latin typeface="Calibri" panose="020F0502020204030204" pitchFamily="34" charset="0"/>
                <a:ea typeface="Calibri" panose="020F0502020204030204" pitchFamily="34" charset="0"/>
                <a:cs typeface="Times New Roman" panose="02020603050405020304" pitchFamily="18" charset="0"/>
              </a:rPr>
              <a:t>πριν</a:t>
            </a:r>
            <a:r>
              <a:rPr lang="el-GR" sz="1800" i="1" dirty="0">
                <a:effectLst/>
                <a:latin typeface="Calibri" panose="020F0502020204030204" pitchFamily="34" charset="0"/>
                <a:ea typeface="Calibri" panose="020F0502020204030204" pitchFamily="34" charset="0"/>
                <a:cs typeface="Times New Roman" panose="02020603050405020304" pitchFamily="18" charset="0"/>
              </a:rPr>
              <a:t> από την έναρξη του προηγουμένου γενικευμένου </a:t>
            </a:r>
            <a:r>
              <a:rPr lang="en-US" sz="1800" i="1" dirty="0">
                <a:effectLst/>
                <a:latin typeface="Calibri" panose="020F0502020204030204" pitchFamily="34" charset="0"/>
                <a:ea typeface="Calibri" panose="020F0502020204030204" pitchFamily="34" charset="0"/>
                <a:cs typeface="Times New Roman" panose="02020603050405020304" pitchFamily="18" charset="0"/>
              </a:rPr>
              <a:t>lockdown</a:t>
            </a:r>
            <a:r>
              <a:rPr lang="el-GR" sz="1800" i="1" dirty="0">
                <a:effectLst/>
                <a:latin typeface="Calibri" panose="020F0502020204030204" pitchFamily="34" charset="0"/>
                <a:ea typeface="Calibri" panose="020F0502020204030204" pitchFamily="34" charset="0"/>
                <a:cs typeface="Times New Roman" panose="02020603050405020304" pitchFamily="18" charset="0"/>
              </a:rPr>
              <a:t>,</a:t>
            </a:r>
            <a:r>
              <a:rPr lang="en-US" sz="1800" i="1" dirty="0">
                <a:effectLst/>
                <a:latin typeface="Calibri" panose="020F0502020204030204" pitchFamily="34" charset="0"/>
                <a:ea typeface="Calibri" panose="020F0502020204030204" pitchFamily="34" charset="0"/>
                <a:cs typeface="Times New Roman" panose="02020603050405020304" pitchFamily="18" charset="0"/>
              </a:rPr>
              <a:t> </a:t>
            </a:r>
            <a:r>
              <a:rPr lang="el-GR" sz="1800" i="1" dirty="0">
                <a:effectLst/>
                <a:latin typeface="Calibri" panose="020F0502020204030204" pitchFamily="34" charset="0"/>
                <a:ea typeface="Calibri" panose="020F0502020204030204" pitchFamily="34" charset="0"/>
                <a:cs typeface="Times New Roman" panose="02020603050405020304" pitchFamily="18" charset="0"/>
              </a:rPr>
              <a:t>στις αρχές του Νοεμβρίου</a:t>
            </a:r>
            <a:r>
              <a:rPr lang="el-GR" sz="1800" dirty="0">
                <a:effectLst/>
                <a:latin typeface="Calibri" panose="020F0502020204030204" pitchFamily="34" charset="0"/>
                <a:ea typeface="Calibri" panose="020F0502020204030204" pitchFamily="34" charset="0"/>
                <a:cs typeface="Times New Roman" panose="02020603050405020304" pitchFamily="18" charset="0"/>
              </a:rPr>
              <a:t>), απαντώντας σε μια σειρά διαφωτιστικών ερωτημάτων.</a:t>
            </a:r>
          </a:p>
          <a:p>
            <a:pPr>
              <a:lnSpc>
                <a:spcPct val="107000"/>
              </a:lnSpc>
              <a:spcAft>
                <a:spcPts val="800"/>
              </a:spcAft>
            </a:pPr>
            <a:r>
              <a:rPr lang="el-GR" sz="2200" b="1" dirty="0">
                <a:effectLst/>
                <a:latin typeface="Calibri" panose="020F0502020204030204" pitchFamily="34" charset="0"/>
                <a:ea typeface="Calibri" panose="020F0502020204030204" pitchFamily="34" charset="0"/>
                <a:cs typeface="Times New Roman" panose="02020603050405020304" pitchFamily="18" charset="0"/>
              </a:rPr>
              <a:t>Τι απαντούν οι οικονομικά ενεργοί Έλληνες;</a:t>
            </a:r>
            <a:endParaRPr lang="el-GR" sz="2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l-GR" sz="1800" b="1" dirty="0">
                <a:effectLst/>
                <a:latin typeface="Calibri" panose="020F0502020204030204" pitchFamily="34" charset="0"/>
                <a:ea typeface="Calibri" panose="020F0502020204030204" pitchFamily="34" charset="0"/>
                <a:cs typeface="Times New Roman" panose="02020603050405020304" pitchFamily="18" charset="0"/>
              </a:rPr>
              <a:t>Ιδιαίτερο</a:t>
            </a:r>
            <a:r>
              <a:rPr lang="el-GR" sz="1800" dirty="0">
                <a:effectLst/>
                <a:latin typeface="Calibri" panose="020F0502020204030204" pitchFamily="34" charset="0"/>
                <a:ea typeface="Calibri" panose="020F0502020204030204" pitchFamily="34" charset="0"/>
                <a:cs typeface="Times New Roman" panose="02020603050405020304" pitchFamily="18" charset="0"/>
              </a:rPr>
              <a:t> ενδιαφέρον παρουσιάζουν οι απαντήσεις του ενεργού οικονομικά τμήματος του δείγματος (</a:t>
            </a:r>
            <a:r>
              <a:rPr lang="el-GR" sz="1800" i="1" dirty="0">
                <a:effectLst/>
                <a:latin typeface="Calibri" panose="020F0502020204030204" pitchFamily="34" charset="0"/>
                <a:ea typeface="Calibri" panose="020F0502020204030204" pitchFamily="34" charset="0"/>
                <a:cs typeface="Times New Roman" panose="02020603050405020304" pitchFamily="18" charset="0"/>
              </a:rPr>
              <a:t>απασχολούμενοι και άνεργοι</a:t>
            </a:r>
            <a:r>
              <a:rPr lang="el-GR" sz="1800" dirty="0">
                <a:effectLst/>
                <a:latin typeface="Calibri" panose="020F0502020204030204" pitchFamily="34" charset="0"/>
                <a:ea typeface="Calibri" panose="020F0502020204030204" pitchFamily="34" charset="0"/>
                <a:cs typeface="Times New Roman" panose="02020603050405020304" pitchFamily="18" charset="0"/>
              </a:rPr>
              <a:t>). Αν και κατά την άποψή τους, η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τηλε</a:t>
            </a:r>
            <a:r>
              <a:rPr lang="el-GR" sz="1800" dirty="0">
                <a:effectLst/>
                <a:latin typeface="Calibri" panose="020F0502020204030204" pitchFamily="34" charset="0"/>
                <a:ea typeface="Calibri" panose="020F0502020204030204" pitchFamily="34" charset="0"/>
                <a:cs typeface="Times New Roman" panose="02020603050405020304" pitchFamily="18" charset="0"/>
              </a:rPr>
              <a:t>-εργασία (</a:t>
            </a:r>
            <a:r>
              <a:rPr lang="el-GR" sz="1800" i="1" dirty="0">
                <a:effectLst/>
                <a:latin typeface="Calibri" panose="020F0502020204030204" pitchFamily="34" charset="0"/>
                <a:ea typeface="Calibri" panose="020F0502020204030204" pitchFamily="34" charset="0"/>
                <a:cs typeface="Times New Roman" panose="02020603050405020304" pitchFamily="18" charset="0"/>
              </a:rPr>
              <a:t>η εργασία από απόσταση</a:t>
            </a:r>
            <a:r>
              <a:rPr lang="el-GR" sz="1800" dirty="0">
                <a:effectLst/>
                <a:latin typeface="Calibri" panose="020F0502020204030204" pitchFamily="34" charset="0"/>
                <a:ea typeface="Calibri" panose="020F0502020204030204" pitchFamily="34" charset="0"/>
                <a:cs typeface="Times New Roman" panose="02020603050405020304" pitchFamily="18" charset="0"/>
              </a:rPr>
              <a:t>), μπορεί να υποκαταστήσει την εργασία στο γραφείο σε «</a:t>
            </a:r>
            <a:r>
              <a:rPr lang="el-GR" sz="1800" b="1" dirty="0">
                <a:effectLst/>
                <a:latin typeface="Calibri" panose="020F0502020204030204" pitchFamily="34" charset="0"/>
                <a:ea typeface="Calibri" panose="020F0502020204030204" pitchFamily="34" charset="0"/>
                <a:cs typeface="Times New Roman" panose="02020603050405020304" pitchFamily="18" charset="0"/>
              </a:rPr>
              <a:t>μέτριο</a:t>
            </a:r>
            <a:r>
              <a:rPr lang="el-GR" sz="18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b="1" i="1" dirty="0">
                <a:effectLst/>
                <a:latin typeface="Calibri" panose="020F0502020204030204" pitchFamily="34" charset="0"/>
                <a:ea typeface="Calibri" panose="020F0502020204030204" pitchFamily="34" charset="0"/>
                <a:cs typeface="Times New Roman" panose="02020603050405020304" pitchFamily="18" charset="0"/>
              </a:rPr>
              <a:t>41</a:t>
            </a:r>
            <a:r>
              <a:rPr lang="el-GR" sz="1800" i="1" dirty="0">
                <a:effectLst/>
                <a:latin typeface="Calibri" panose="020F0502020204030204" pitchFamily="34" charset="0"/>
                <a:ea typeface="Calibri" panose="020F0502020204030204" pitchFamily="34" charset="0"/>
                <a:cs typeface="Times New Roman" panose="02020603050405020304" pitchFamily="18" charset="0"/>
              </a:rPr>
              <a:t>%</a:t>
            </a:r>
            <a:r>
              <a:rPr lang="el-GR" sz="1800" dirty="0">
                <a:effectLst/>
                <a:latin typeface="Calibri" panose="020F0502020204030204" pitchFamily="34" charset="0"/>
                <a:ea typeface="Calibri" panose="020F0502020204030204" pitchFamily="34" charset="0"/>
                <a:cs typeface="Times New Roman" panose="02020603050405020304" pitchFamily="18" charset="0"/>
              </a:rPr>
              <a:t>) έως «μεγάλο/μέγιστο βαθμό» (</a:t>
            </a:r>
            <a:r>
              <a:rPr lang="el-GR" sz="1800" i="1" dirty="0">
                <a:effectLst/>
                <a:latin typeface="Calibri" panose="020F0502020204030204" pitchFamily="34" charset="0"/>
                <a:ea typeface="Calibri" panose="020F0502020204030204" pitchFamily="34" charset="0"/>
                <a:cs typeface="Times New Roman" panose="02020603050405020304" pitchFamily="18" charset="0"/>
              </a:rPr>
              <a:t>34%</a:t>
            </a:r>
            <a:r>
              <a:rPr lang="el-GR" sz="1800" dirty="0">
                <a:effectLst/>
                <a:latin typeface="Calibri" panose="020F0502020204030204" pitchFamily="34" charset="0"/>
                <a:ea typeface="Calibri" panose="020F0502020204030204" pitchFamily="34" charset="0"/>
                <a:cs typeface="Times New Roman" panose="02020603050405020304" pitchFamily="18" charset="0"/>
              </a:rPr>
              <a:t>), η φυσική παρουσία στα Γραφεία εξακολουθεί να </a:t>
            </a:r>
            <a:r>
              <a:rPr lang="el-GR" sz="1800" b="1" dirty="0">
                <a:effectLst/>
                <a:latin typeface="Calibri" panose="020F0502020204030204" pitchFamily="34" charset="0"/>
                <a:ea typeface="Calibri" panose="020F0502020204030204" pitchFamily="34" charset="0"/>
                <a:cs typeface="Times New Roman" panose="02020603050405020304" pitchFamily="18" charset="0"/>
              </a:rPr>
              <a:t>έχει πλεονεκτήματα</a:t>
            </a:r>
            <a:r>
              <a:rPr lang="el-GR" sz="1800" dirty="0">
                <a:effectLst/>
                <a:latin typeface="Calibri" panose="020F0502020204030204" pitchFamily="34" charset="0"/>
                <a:ea typeface="Calibri" panose="020F0502020204030204" pitchFamily="34" charset="0"/>
                <a:cs typeface="Times New Roman" panose="02020603050405020304" pitchFamily="18" charset="0"/>
              </a:rPr>
              <a:t> για τον εργαζόμενο και για την επιχείρηση, σύμφωνα με το (συντριπτικό) </a:t>
            </a:r>
            <a:r>
              <a:rPr lang="el-GR" sz="1800" b="1" dirty="0">
                <a:effectLst/>
                <a:latin typeface="Calibri" panose="020F0502020204030204" pitchFamily="34" charset="0"/>
                <a:ea typeface="Calibri" panose="020F0502020204030204" pitchFamily="34" charset="0"/>
                <a:cs typeface="Times New Roman" panose="02020603050405020304" pitchFamily="18" charset="0"/>
              </a:rPr>
              <a:t>80</a:t>
            </a:r>
            <a:r>
              <a:rPr lang="el-GR" sz="1800" dirty="0">
                <a:effectLst/>
                <a:latin typeface="Calibri" panose="020F0502020204030204" pitchFamily="34" charset="0"/>
                <a:ea typeface="Calibri" panose="020F0502020204030204" pitchFamily="34" charset="0"/>
                <a:cs typeface="Times New Roman" panose="02020603050405020304" pitchFamily="18" charset="0"/>
              </a:rPr>
              <a:t>% των οικονομικά ενεργών συμμετεχόντων! </a:t>
            </a:r>
          </a:p>
        </p:txBody>
      </p:sp>
    </p:spTree>
    <p:extLst>
      <p:ext uri="{BB962C8B-B14F-4D97-AF65-F5344CB8AC3E}">
        <p14:creationId xmlns:p14="http://schemas.microsoft.com/office/powerpoint/2010/main" val="4386290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Text Placeholder 2"/>
          <p:cNvPicPr>
            <a:picLocks noGrp="1"/>
          </p:cNvPicPr>
          <p:nvPr>
            <p:ph type="body"/>
          </p:nvPr>
        </p:nvPicPr>
        <p:blipFill>
          <a:blip r:embed="rId2" cstate="print"/>
          <a:stretch>
            <a:fillRect/>
          </a:stretch>
        </p:blipFill>
        <p:spPr>
          <a:xfrm>
            <a:off x="6264000" y="6084000"/>
            <a:ext cx="2858400" cy="745200"/>
          </a:xfrm>
          <a:prstGeom prst="rect">
            <a:avLst/>
          </a:prstGeom>
        </p:spPr>
      </p:pic>
      <p:sp>
        <p:nvSpPr>
          <p:cNvPr id="5" name="TextBox 4">
            <a:extLst>
              <a:ext uri="{FF2B5EF4-FFF2-40B4-BE49-F238E27FC236}">
                <a16:creationId xmlns:a16="http://schemas.microsoft.com/office/drawing/2014/main" id="{4FE2BDED-40C5-4DD3-B50E-3661E4389729}"/>
              </a:ext>
            </a:extLst>
          </p:cNvPr>
          <p:cNvSpPr txBox="1"/>
          <p:nvPr/>
        </p:nvSpPr>
        <p:spPr>
          <a:xfrm>
            <a:off x="359532" y="548680"/>
            <a:ext cx="8424936" cy="5322547"/>
          </a:xfrm>
          <a:prstGeom prst="rect">
            <a:avLst/>
          </a:prstGeom>
          <a:noFill/>
        </p:spPr>
        <p:txBody>
          <a:bodyPr wrap="square" rtlCol="0">
            <a:spAutoFit/>
          </a:bodyPr>
          <a:lstStyle/>
          <a:p>
            <a:pPr>
              <a:lnSpc>
                <a:spcPct val="107000"/>
              </a:lnSpc>
              <a:spcAft>
                <a:spcPts val="80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Ακόμα μεγαλύτερο ενδιαφέρον έχει η διαπίστωση ότι σχεδόν σε όλες τις επιμέρους πλευρές και παράγοντες που διερευνήθηκαν (</a:t>
            </a:r>
            <a:r>
              <a:rPr lang="el-GR" sz="1800" i="1" dirty="0">
                <a:effectLst/>
                <a:latin typeface="Calibri" panose="020F0502020204030204" pitchFamily="34" charset="0"/>
                <a:ea typeface="Calibri" panose="020F0502020204030204" pitchFamily="34" charset="0"/>
                <a:cs typeface="Times New Roman" panose="02020603050405020304" pitchFamily="18" charset="0"/>
              </a:rPr>
              <a:t>ακόμα και στο «ποιο θα βοηθούσε περισσότερο, </a:t>
            </a:r>
            <a:r>
              <a:rPr lang="el-GR" sz="1800" b="1" i="1" dirty="0">
                <a:effectLst/>
                <a:latin typeface="Calibri" panose="020F0502020204030204" pitchFamily="34" charset="0"/>
                <a:ea typeface="Calibri" panose="020F0502020204030204" pitchFamily="34" charset="0"/>
                <a:cs typeface="Times New Roman" panose="02020603050405020304" pitchFamily="18" charset="0"/>
              </a:rPr>
              <a:t>στις σχέσεις</a:t>
            </a:r>
            <a:r>
              <a:rPr lang="el-GR" sz="1800" i="1" dirty="0">
                <a:effectLst/>
                <a:latin typeface="Calibri" panose="020F0502020204030204" pitchFamily="34" charset="0"/>
                <a:ea typeface="Calibri" panose="020F0502020204030204" pitchFamily="34" charset="0"/>
                <a:cs typeface="Times New Roman" panose="02020603050405020304" pitchFamily="18" charset="0"/>
              </a:rPr>
              <a:t> σας, με τα μέλη της </a:t>
            </a:r>
            <a:r>
              <a:rPr lang="el-GR" sz="1800" b="1" i="1" dirty="0">
                <a:effectLst/>
                <a:latin typeface="Calibri" panose="020F0502020204030204" pitchFamily="34" charset="0"/>
                <a:ea typeface="Calibri" panose="020F0502020204030204" pitchFamily="34" charset="0"/>
                <a:cs typeface="Times New Roman" panose="02020603050405020304" pitchFamily="18" charset="0"/>
              </a:rPr>
              <a:t>οικογένειάς</a:t>
            </a:r>
            <a:r>
              <a:rPr lang="el-GR" sz="1800" i="1" dirty="0">
                <a:effectLst/>
                <a:latin typeface="Calibri" panose="020F0502020204030204" pitchFamily="34" charset="0"/>
                <a:ea typeface="Calibri" panose="020F0502020204030204" pitchFamily="34" charset="0"/>
                <a:cs typeface="Times New Roman" panose="02020603050405020304" pitchFamily="18" charset="0"/>
              </a:rPr>
              <a:t> σας;»</a:t>
            </a:r>
            <a:r>
              <a:rPr lang="el-GR" sz="1800" dirty="0">
                <a:effectLst/>
                <a:latin typeface="Calibri" panose="020F0502020204030204" pitchFamily="34" charset="0"/>
                <a:ea typeface="Calibri" panose="020F0502020204030204" pitchFamily="34" charset="0"/>
                <a:cs typeface="Times New Roman" panose="02020603050405020304" pitchFamily="18" charset="0"/>
              </a:rPr>
              <a:t>), «η εργασία στο Γραφείο» υπερέχει λίγο ή πολύ, της κατ’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οίκον</a:t>
            </a:r>
            <a:r>
              <a:rPr lang="el-GR" sz="1800" dirty="0">
                <a:effectLst/>
                <a:latin typeface="Calibri" panose="020F0502020204030204" pitchFamily="34" charset="0"/>
                <a:ea typeface="Calibri" panose="020F0502020204030204" pitchFamily="34" charset="0"/>
                <a:cs typeface="Times New Roman" panose="02020603050405020304" pitchFamily="18" charset="0"/>
              </a:rPr>
              <a:t>! Στο σχετικό ερώτημα, μετά από την πανδημία - </a:t>
            </a:r>
            <a:r>
              <a:rPr lang="el-GR" sz="1800" i="1" dirty="0">
                <a:effectLst/>
                <a:latin typeface="Calibri" panose="020F0502020204030204" pitchFamily="34" charset="0"/>
                <a:ea typeface="Calibri" panose="020F0502020204030204" pitchFamily="34" charset="0"/>
                <a:cs typeface="Times New Roman" panose="02020603050405020304" pitchFamily="18" charset="0"/>
              </a:rPr>
              <a:t>και εφόσον έχουν τη δυνατότητα επιλογής</a:t>
            </a:r>
            <a:r>
              <a:rPr lang="el-GR" sz="1800" dirty="0">
                <a:effectLst/>
                <a:latin typeface="Calibri" panose="020F0502020204030204" pitchFamily="34" charset="0"/>
                <a:ea typeface="Calibri" panose="020F0502020204030204" pitchFamily="34" charset="0"/>
                <a:cs typeface="Times New Roman" panose="02020603050405020304" pitchFamily="18" charset="0"/>
              </a:rPr>
              <a:t> - οι </a:t>
            </a:r>
            <a:r>
              <a:rPr lang="el-GR" sz="1800" b="1" dirty="0">
                <a:effectLst/>
                <a:latin typeface="Calibri" panose="020F0502020204030204" pitchFamily="34" charset="0"/>
                <a:ea typeface="Calibri" panose="020F0502020204030204" pitchFamily="34" charset="0"/>
                <a:cs typeface="Times New Roman" panose="02020603050405020304" pitchFamily="18" charset="0"/>
              </a:rPr>
              <a:t>6 στους δέκα</a:t>
            </a:r>
            <a:r>
              <a:rPr lang="el-GR" sz="1800" dirty="0">
                <a:effectLst/>
                <a:latin typeface="Calibri" panose="020F0502020204030204" pitchFamily="34" charset="0"/>
                <a:ea typeface="Calibri" panose="020F0502020204030204" pitchFamily="34" charset="0"/>
                <a:cs typeface="Times New Roman" panose="02020603050405020304" pitchFamily="18" charset="0"/>
              </a:rPr>
              <a:t> (59%) θα επέλεγαν την «εργασία στο Γραφείο», έναντι 3 στους δέκα που θα επέλεγαν το «Σπίτι»…</a:t>
            </a:r>
          </a:p>
          <a:p>
            <a:pPr>
              <a:lnSpc>
                <a:spcPct val="107000"/>
              </a:lnSpc>
              <a:spcAft>
                <a:spcPts val="800"/>
              </a:spcAft>
            </a:pPr>
            <a:r>
              <a:rPr lang="el-GR" sz="1800" b="1" dirty="0">
                <a:effectLst/>
                <a:latin typeface="Calibri" panose="020F0502020204030204" pitchFamily="34" charset="0"/>
                <a:ea typeface="Calibri" panose="020F0502020204030204" pitchFamily="34" charset="0"/>
                <a:cs typeface="Times New Roman" panose="02020603050405020304" pitchFamily="18" charset="0"/>
              </a:rPr>
              <a:t>Αναλυτικότερα</a:t>
            </a:r>
            <a:r>
              <a:rPr lang="el-GR" sz="1800" dirty="0">
                <a:effectLst/>
                <a:latin typeface="Calibri" panose="020F0502020204030204" pitchFamily="34" charset="0"/>
                <a:ea typeface="Calibri" panose="020F0502020204030204" pitchFamily="34" charset="0"/>
                <a:cs typeface="Times New Roman" panose="02020603050405020304" pitchFamily="18" charset="0"/>
              </a:rPr>
              <a:t>:</a:t>
            </a:r>
          </a:p>
          <a:p>
            <a:pPr marL="342900" lvl="0" indent="-342900">
              <a:lnSpc>
                <a:spcPct val="107000"/>
              </a:lnSpc>
              <a:buFont typeface="Symbol" panose="05050102010706020507" pitchFamily="18" charset="2"/>
              <a:buChar char=""/>
            </a:pPr>
            <a:r>
              <a:rPr lang="el-GR" sz="1800" dirty="0">
                <a:effectLst/>
                <a:latin typeface="Calibri" panose="020F0502020204030204" pitchFamily="34" charset="0"/>
                <a:ea typeface="Calibri" panose="020F0502020204030204" pitchFamily="34" charset="0"/>
                <a:cs typeface="Times New Roman" panose="02020603050405020304" pitchFamily="18" charset="0"/>
              </a:rPr>
              <a:t>Η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τηλε</a:t>
            </a:r>
            <a:r>
              <a:rPr lang="el-GR" sz="1800" dirty="0">
                <a:effectLst/>
                <a:latin typeface="Calibri" panose="020F0502020204030204" pitchFamily="34" charset="0"/>
                <a:ea typeface="Calibri" panose="020F0502020204030204" pitchFamily="34" charset="0"/>
                <a:cs typeface="Times New Roman" panose="02020603050405020304" pitchFamily="18" charset="0"/>
              </a:rPr>
              <a:t>-εργασία, δηλαδή η εργασία από απόσταση, μπορεί να υποκαταστήσει την εργασία στο γραφείο σε «</a:t>
            </a:r>
            <a:r>
              <a:rPr lang="el-GR" sz="1800" b="1" dirty="0">
                <a:effectLst/>
                <a:latin typeface="Calibri" panose="020F0502020204030204" pitchFamily="34" charset="0"/>
                <a:ea typeface="Calibri" panose="020F0502020204030204" pitchFamily="34" charset="0"/>
                <a:cs typeface="Times New Roman" panose="02020603050405020304" pitchFamily="18" charset="0"/>
              </a:rPr>
              <a:t>μέτριο</a:t>
            </a:r>
            <a:r>
              <a:rPr lang="el-GR" sz="18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i="1" dirty="0">
                <a:effectLst/>
                <a:latin typeface="Calibri" panose="020F0502020204030204" pitchFamily="34" charset="0"/>
                <a:ea typeface="Calibri" panose="020F0502020204030204" pitchFamily="34" charset="0"/>
                <a:cs typeface="Times New Roman" panose="02020603050405020304" pitchFamily="18" charset="0"/>
              </a:rPr>
              <a:t>σύμφωνα με το </a:t>
            </a:r>
            <a:r>
              <a:rPr lang="el-GR" sz="1800" b="1" i="1" dirty="0">
                <a:effectLst/>
                <a:latin typeface="Calibri" panose="020F0502020204030204" pitchFamily="34" charset="0"/>
                <a:ea typeface="Calibri" panose="020F0502020204030204" pitchFamily="34" charset="0"/>
                <a:cs typeface="Times New Roman" panose="02020603050405020304" pitchFamily="18" charset="0"/>
              </a:rPr>
              <a:t>41</a:t>
            </a:r>
            <a:r>
              <a:rPr lang="el-GR" sz="1800" i="1" dirty="0">
                <a:effectLst/>
                <a:latin typeface="Calibri" panose="020F0502020204030204" pitchFamily="34" charset="0"/>
                <a:ea typeface="Calibri" panose="020F0502020204030204" pitchFamily="34" charset="0"/>
                <a:cs typeface="Times New Roman" panose="02020603050405020304" pitchFamily="18" charset="0"/>
              </a:rPr>
              <a:t>%</a:t>
            </a:r>
            <a:r>
              <a:rPr lang="el-GR" sz="1800" dirty="0">
                <a:effectLst/>
                <a:latin typeface="Calibri" panose="020F0502020204030204" pitchFamily="34" charset="0"/>
                <a:ea typeface="Calibri" panose="020F0502020204030204" pitchFamily="34" charset="0"/>
                <a:cs typeface="Times New Roman" panose="02020603050405020304" pitchFamily="18" charset="0"/>
              </a:rPr>
              <a:t>) έως «μεγάλο/μέγιστο βαθμό» (</a:t>
            </a:r>
            <a:r>
              <a:rPr lang="el-GR" sz="1800" i="1" dirty="0">
                <a:effectLst/>
                <a:latin typeface="Calibri" panose="020F0502020204030204" pitchFamily="34" charset="0"/>
                <a:ea typeface="Calibri" panose="020F0502020204030204" pitchFamily="34" charset="0"/>
                <a:cs typeface="Times New Roman" panose="02020603050405020304" pitchFamily="18" charset="0"/>
              </a:rPr>
              <a:t>34%</a:t>
            </a:r>
            <a:r>
              <a:rPr lang="el-GR" sz="1800" dirty="0">
                <a:effectLst/>
                <a:latin typeface="Calibri" panose="020F0502020204030204" pitchFamily="34" charset="0"/>
                <a:ea typeface="Calibri" panose="020F0502020204030204" pitchFamily="34" charset="0"/>
                <a:cs typeface="Times New Roman" panose="02020603050405020304" pitchFamily="18" charset="0"/>
              </a:rPr>
              <a:t>) - </a:t>
            </a:r>
            <a:r>
              <a:rPr lang="el-GR" sz="1800" i="1" dirty="0">
                <a:effectLst/>
                <a:latin typeface="Calibri" panose="020F0502020204030204" pitchFamily="34" charset="0"/>
                <a:ea typeface="Calibri" panose="020F0502020204030204" pitchFamily="34" charset="0"/>
                <a:cs typeface="Times New Roman" panose="02020603050405020304" pitchFamily="18" charset="0"/>
              </a:rPr>
              <a:t>ενώ το 24% επέλεξε σε «μικρό βαθμό έως καθόλου»</a:t>
            </a:r>
            <a:r>
              <a:rPr lang="el-GR" sz="1800" dirty="0">
                <a:effectLst/>
                <a:latin typeface="Calibri" panose="020F0502020204030204" pitchFamily="34" charset="0"/>
                <a:ea typeface="Calibri" panose="020F0502020204030204" pitchFamily="34" charset="0"/>
                <a:cs typeface="Times New Roman" panose="02020603050405020304" pitchFamily="18" charset="0"/>
              </a:rPr>
              <a:t>.</a:t>
            </a:r>
          </a:p>
          <a:p>
            <a:pPr marL="342900" lvl="0" indent="-342900">
              <a:lnSpc>
                <a:spcPct val="107000"/>
              </a:lnSpc>
              <a:buFont typeface="Symbol" panose="05050102010706020507" pitchFamily="18" charset="2"/>
              <a:buChar char=""/>
            </a:pPr>
            <a:r>
              <a:rPr lang="el-GR" sz="1800" dirty="0">
                <a:effectLst/>
                <a:latin typeface="Calibri" panose="020F0502020204030204" pitchFamily="34" charset="0"/>
                <a:ea typeface="Calibri" panose="020F0502020204030204" pitchFamily="34" charset="0"/>
                <a:cs typeface="Times New Roman" panose="02020603050405020304" pitchFamily="18" charset="0"/>
              </a:rPr>
              <a:t>Αν και η εργασία από απόσταση χρησιμοποιείται όλο και πιο συχνά, η φυσική παρουσία στα Γραφεία </a:t>
            </a:r>
            <a:r>
              <a:rPr lang="el-GR" sz="1800" b="1" dirty="0">
                <a:effectLst/>
                <a:latin typeface="Calibri" panose="020F0502020204030204" pitchFamily="34" charset="0"/>
                <a:ea typeface="Calibri" panose="020F0502020204030204" pitchFamily="34" charset="0"/>
                <a:cs typeface="Times New Roman" panose="02020603050405020304" pitchFamily="18" charset="0"/>
              </a:rPr>
              <a:t>έχει πλεονεκτήματα</a:t>
            </a:r>
            <a:r>
              <a:rPr lang="el-GR" sz="1800" dirty="0">
                <a:effectLst/>
                <a:latin typeface="Calibri" panose="020F0502020204030204" pitchFamily="34" charset="0"/>
                <a:ea typeface="Calibri" panose="020F0502020204030204" pitchFamily="34" charset="0"/>
                <a:cs typeface="Times New Roman" panose="02020603050405020304" pitchFamily="18" charset="0"/>
              </a:rPr>
              <a:t> για τον εργαζόμενο και για την επιχείρηση, σύμφωνα με το (συντριπτικό) </a:t>
            </a:r>
            <a:r>
              <a:rPr lang="el-GR" sz="1800" b="1" dirty="0">
                <a:effectLst/>
                <a:latin typeface="Calibri" panose="020F0502020204030204" pitchFamily="34" charset="0"/>
                <a:ea typeface="Calibri" panose="020F0502020204030204" pitchFamily="34" charset="0"/>
                <a:cs typeface="Times New Roman" panose="02020603050405020304" pitchFamily="18" charset="0"/>
              </a:rPr>
              <a:t>80</a:t>
            </a:r>
            <a:r>
              <a:rPr lang="el-GR" sz="1800" dirty="0">
                <a:effectLst/>
                <a:latin typeface="Calibri" panose="020F0502020204030204" pitchFamily="34" charset="0"/>
                <a:ea typeface="Calibri" panose="020F0502020204030204" pitchFamily="34" charset="0"/>
                <a:cs typeface="Times New Roman" panose="02020603050405020304" pitchFamily="18" charset="0"/>
              </a:rPr>
              <a:t>% των οικονομικά ενεργών συμμετεχόντων!</a:t>
            </a:r>
          </a:p>
          <a:p>
            <a:pPr marL="342900" lvl="0" indent="-342900">
              <a:lnSpc>
                <a:spcPct val="107000"/>
              </a:lnSpc>
              <a:buFont typeface="Symbol" panose="05050102010706020507" pitchFamily="18" charset="2"/>
              <a:buChar char=""/>
            </a:pPr>
            <a:r>
              <a:rPr lang="el-GR" sz="1800" dirty="0">
                <a:effectLst/>
                <a:latin typeface="Calibri" panose="020F0502020204030204" pitchFamily="34" charset="0"/>
                <a:ea typeface="Calibri" panose="020F0502020204030204" pitchFamily="34" charset="0"/>
                <a:cs typeface="Times New Roman" panose="02020603050405020304" pitchFamily="18" charset="0"/>
              </a:rPr>
              <a:t>Μετά από το τέλος της πανδημίας, θα είναι </a:t>
            </a:r>
            <a:r>
              <a:rPr lang="el-GR" sz="1800" b="1" dirty="0">
                <a:effectLst/>
                <a:latin typeface="Calibri" panose="020F0502020204030204" pitchFamily="34" charset="0"/>
                <a:ea typeface="Calibri" panose="020F0502020204030204" pitchFamily="34" charset="0"/>
                <a:cs typeface="Times New Roman" panose="02020603050405020304" pitchFamily="18" charset="0"/>
              </a:rPr>
              <a:t>πιο παραγωγικό</a:t>
            </a:r>
            <a:r>
              <a:rPr lang="el-GR" sz="1800" dirty="0">
                <a:effectLst/>
                <a:latin typeface="Calibri" panose="020F0502020204030204" pitchFamily="34" charset="0"/>
                <a:ea typeface="Calibri" panose="020F0502020204030204" pitchFamily="34" charset="0"/>
                <a:cs typeface="Times New Roman" panose="02020603050405020304" pitchFamily="18" charset="0"/>
              </a:rPr>
              <a:t> το να δουλεύει κανείς στο Γραφείο, επέλεξε το </a:t>
            </a:r>
            <a:r>
              <a:rPr lang="el-GR" sz="1800" b="1" dirty="0">
                <a:effectLst/>
                <a:latin typeface="Calibri" panose="020F0502020204030204" pitchFamily="34" charset="0"/>
                <a:ea typeface="Calibri" panose="020F0502020204030204" pitchFamily="34" charset="0"/>
                <a:cs typeface="Times New Roman" panose="02020603050405020304" pitchFamily="18" charset="0"/>
              </a:rPr>
              <a:t>69</a:t>
            </a:r>
            <a:r>
              <a:rPr lang="el-GR" sz="1800" dirty="0">
                <a:effectLst/>
                <a:latin typeface="Calibri" panose="020F0502020204030204" pitchFamily="34" charset="0"/>
                <a:ea typeface="Calibri" panose="020F0502020204030204" pitchFamily="34" charset="0"/>
                <a:cs typeface="Times New Roman" panose="02020603050405020304" pitchFamily="18" charset="0"/>
              </a:rPr>
              <a:t>% - </a:t>
            </a:r>
            <a:r>
              <a:rPr lang="el-GR" sz="1800" i="1" dirty="0">
                <a:effectLst/>
                <a:latin typeface="Calibri" panose="020F0502020204030204" pitchFamily="34" charset="0"/>
                <a:ea typeface="Calibri" panose="020F0502020204030204" pitchFamily="34" charset="0"/>
                <a:cs typeface="Times New Roman" panose="02020603050405020304" pitchFamily="18" charset="0"/>
              </a:rPr>
              <a:t>ενώ το 17% διάλεξε το να δουλεύει από το Σπίτι</a:t>
            </a:r>
            <a:r>
              <a:rPr lang="el-GR" sz="1800" dirty="0">
                <a:effectLst/>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2591554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Text Placeholder 2"/>
          <p:cNvPicPr>
            <a:picLocks noGrp="1"/>
          </p:cNvPicPr>
          <p:nvPr>
            <p:ph type="body"/>
          </p:nvPr>
        </p:nvPicPr>
        <p:blipFill>
          <a:blip r:embed="rId2" cstate="print"/>
          <a:stretch>
            <a:fillRect/>
          </a:stretch>
        </p:blipFill>
        <p:spPr>
          <a:xfrm>
            <a:off x="6264000" y="6084000"/>
            <a:ext cx="2858400" cy="745200"/>
          </a:xfrm>
          <a:prstGeom prst="rect">
            <a:avLst/>
          </a:prstGeom>
        </p:spPr>
      </p:pic>
      <p:sp>
        <p:nvSpPr>
          <p:cNvPr id="5" name="TextBox 4">
            <a:extLst>
              <a:ext uri="{FF2B5EF4-FFF2-40B4-BE49-F238E27FC236}">
                <a16:creationId xmlns:a16="http://schemas.microsoft.com/office/drawing/2014/main" id="{4FE2BDED-40C5-4DD3-B50E-3661E4389729}"/>
              </a:ext>
            </a:extLst>
          </p:cNvPr>
          <p:cNvSpPr txBox="1"/>
          <p:nvPr/>
        </p:nvSpPr>
        <p:spPr>
          <a:xfrm>
            <a:off x="359532" y="660057"/>
            <a:ext cx="8424936" cy="4524637"/>
          </a:xfrm>
          <a:prstGeom prst="rect">
            <a:avLst/>
          </a:prstGeom>
          <a:noFill/>
        </p:spPr>
        <p:txBody>
          <a:bodyPr wrap="square" rtlCol="0">
            <a:spAutoFit/>
          </a:bodyPr>
          <a:lstStyle/>
          <a:p>
            <a:pPr marL="342900" lvl="0" indent="-342900">
              <a:lnSpc>
                <a:spcPct val="107000"/>
              </a:lnSpc>
              <a:buFont typeface="Symbol" panose="05050102010706020507" pitchFamily="18" charset="2"/>
              <a:buChar char=""/>
            </a:pPr>
            <a:r>
              <a:rPr lang="el-GR" dirty="0">
                <a:effectLst/>
                <a:latin typeface="Calibri" panose="020F0502020204030204" pitchFamily="34" charset="0"/>
                <a:ea typeface="Calibri" panose="020F0502020204030204" pitchFamily="34" charset="0"/>
                <a:cs typeface="Times New Roman" panose="02020603050405020304" pitchFamily="18" charset="0"/>
              </a:rPr>
              <a:t>Μετά από το τέλος της πανδημίας - </a:t>
            </a:r>
            <a:r>
              <a:rPr lang="el-GR" i="1" dirty="0">
                <a:effectLst/>
                <a:latin typeface="Calibri" panose="020F0502020204030204" pitchFamily="34" charset="0"/>
                <a:ea typeface="Calibri" panose="020F0502020204030204" pitchFamily="34" charset="0"/>
                <a:cs typeface="Times New Roman" panose="02020603050405020304" pitchFamily="18" charset="0"/>
              </a:rPr>
              <a:t>εφόσον έχουν τη δυνατότητα επιλογής</a:t>
            </a:r>
            <a:r>
              <a:rPr lang="el-GR" dirty="0">
                <a:effectLst/>
                <a:latin typeface="Calibri" panose="020F0502020204030204" pitchFamily="34" charset="0"/>
                <a:ea typeface="Calibri" panose="020F0502020204030204" pitchFamily="34" charset="0"/>
                <a:cs typeface="Times New Roman" panose="02020603050405020304" pitchFamily="18" charset="0"/>
              </a:rPr>
              <a:t> – οι </a:t>
            </a:r>
            <a:r>
              <a:rPr lang="el-GR" b="1" dirty="0">
                <a:effectLst/>
                <a:latin typeface="Calibri" panose="020F0502020204030204" pitchFamily="34" charset="0"/>
                <a:ea typeface="Calibri" panose="020F0502020204030204" pitchFamily="34" charset="0"/>
                <a:cs typeface="Times New Roman" panose="02020603050405020304" pitchFamily="18" charset="0"/>
              </a:rPr>
              <a:t>6 στους δέκα</a:t>
            </a:r>
            <a:r>
              <a:rPr lang="el-GR" dirty="0">
                <a:effectLst/>
                <a:latin typeface="Calibri" panose="020F0502020204030204" pitchFamily="34" charset="0"/>
                <a:ea typeface="Calibri" panose="020F0502020204030204" pitchFamily="34" charset="0"/>
                <a:cs typeface="Times New Roman" panose="02020603050405020304" pitchFamily="18" charset="0"/>
              </a:rPr>
              <a:t> (59%) θα </a:t>
            </a:r>
            <a:r>
              <a:rPr lang="el-GR" b="1" dirty="0">
                <a:effectLst/>
                <a:latin typeface="Calibri" panose="020F0502020204030204" pitchFamily="34" charset="0"/>
                <a:ea typeface="Calibri" panose="020F0502020204030204" pitchFamily="34" charset="0"/>
                <a:cs typeface="Times New Roman" panose="02020603050405020304" pitchFamily="18" charset="0"/>
              </a:rPr>
              <a:t>επέλεγαν</a:t>
            </a:r>
            <a:r>
              <a:rPr lang="el-GR" dirty="0">
                <a:effectLst/>
                <a:latin typeface="Calibri" panose="020F0502020204030204" pitchFamily="34" charset="0"/>
                <a:ea typeface="Calibri" panose="020F0502020204030204" pitchFamily="34" charset="0"/>
                <a:cs typeface="Times New Roman" panose="02020603050405020304" pitchFamily="18" charset="0"/>
              </a:rPr>
              <a:t> την «εργασία στο Γραφείο», έναντι 3 στους δέκα που θα επέλεγαν το «Σπίτι»!</a:t>
            </a:r>
          </a:p>
          <a:p>
            <a:pPr marL="342900" lvl="0" indent="-342900">
              <a:lnSpc>
                <a:spcPct val="107000"/>
              </a:lnSpc>
              <a:buFont typeface="Symbol" panose="05050102010706020507" pitchFamily="18" charset="2"/>
              <a:buChar char=""/>
            </a:pPr>
            <a:r>
              <a:rPr lang="el-GR" dirty="0">
                <a:effectLst/>
                <a:latin typeface="Calibri" panose="020F0502020204030204" pitchFamily="34" charset="0"/>
                <a:ea typeface="Calibri" panose="020F0502020204030204" pitchFamily="34" charset="0"/>
                <a:cs typeface="Times New Roman" panose="02020603050405020304" pitchFamily="18" charset="0"/>
              </a:rPr>
              <a:t>Η επιλογή της «εργασίας στο Γραφείο» υπερέχει </a:t>
            </a:r>
            <a:r>
              <a:rPr lang="el-GR" b="1" dirty="0">
                <a:effectLst/>
                <a:latin typeface="Calibri" panose="020F0502020204030204" pitchFamily="34" charset="0"/>
                <a:ea typeface="Calibri" panose="020F0502020204030204" pitchFamily="34" charset="0"/>
                <a:cs typeface="Times New Roman" panose="02020603050405020304" pitchFamily="18" charset="0"/>
              </a:rPr>
              <a:t>συντριπτικά</a:t>
            </a:r>
            <a:r>
              <a:rPr lang="el-GR" dirty="0">
                <a:effectLst/>
                <a:latin typeface="Calibri" panose="020F0502020204030204" pitchFamily="34" charset="0"/>
                <a:ea typeface="Calibri" panose="020F0502020204030204" pitchFamily="34" charset="0"/>
                <a:cs typeface="Times New Roman" panose="02020603050405020304" pitchFamily="18" charset="0"/>
              </a:rPr>
              <a:t> (</a:t>
            </a:r>
            <a:r>
              <a:rPr lang="el-GR" i="1" dirty="0">
                <a:effectLst/>
                <a:latin typeface="Calibri" panose="020F0502020204030204" pitchFamily="34" charset="0"/>
                <a:ea typeface="Calibri" panose="020F0502020204030204" pitchFamily="34" charset="0"/>
                <a:cs typeface="Times New Roman" panose="02020603050405020304" pitchFamily="18" charset="0"/>
              </a:rPr>
              <a:t>με αναλογία 4 προς 1 ή και περισσότερο</a:t>
            </a:r>
            <a:r>
              <a:rPr lang="el-GR" dirty="0">
                <a:effectLst/>
                <a:latin typeface="Calibri" panose="020F0502020204030204" pitchFamily="34" charset="0"/>
                <a:ea typeface="Calibri" panose="020F0502020204030204" pitchFamily="34" charset="0"/>
                <a:cs typeface="Times New Roman" panose="02020603050405020304" pitchFamily="18" charset="0"/>
              </a:rPr>
              <a:t>) στις απαντήσεις των ερωτημάτων: </a:t>
            </a:r>
          </a:p>
          <a:p>
            <a:pPr marL="742950" lvl="1" indent="-285750">
              <a:lnSpc>
                <a:spcPct val="107000"/>
              </a:lnSpc>
              <a:buFont typeface="Courier New" panose="02070309020205020404" pitchFamily="49" charset="0"/>
              <a:buChar char="o"/>
            </a:pPr>
            <a:r>
              <a:rPr lang="el-GR" dirty="0">
                <a:effectLst/>
                <a:latin typeface="Calibri" panose="020F0502020204030204" pitchFamily="34" charset="0"/>
                <a:ea typeface="Calibri" panose="020F0502020204030204" pitchFamily="34" charset="0"/>
                <a:cs typeface="Times New Roman" panose="02020603050405020304" pitchFamily="18" charset="0"/>
              </a:rPr>
              <a:t>«Ποιο από τα δύο θα βοηθούσε περισσότερο στη </a:t>
            </a:r>
            <a:r>
              <a:rPr lang="el-GR" b="1" dirty="0">
                <a:effectLst/>
                <a:latin typeface="Calibri" panose="020F0502020204030204" pitchFamily="34" charset="0"/>
                <a:ea typeface="Calibri" panose="020F0502020204030204" pitchFamily="34" charset="0"/>
                <a:cs typeface="Times New Roman" panose="02020603050405020304" pitchFamily="18" charset="0"/>
              </a:rPr>
              <a:t>συνεργασία</a:t>
            </a:r>
            <a:r>
              <a:rPr lang="el-GR" dirty="0">
                <a:effectLst/>
                <a:latin typeface="Calibri" panose="020F0502020204030204" pitchFamily="34" charset="0"/>
                <a:ea typeface="Calibri" panose="020F0502020204030204" pitchFamily="34" charset="0"/>
                <a:cs typeface="Times New Roman" panose="02020603050405020304" pitchFamily="18" charset="0"/>
              </a:rPr>
              <a:t> σας με </a:t>
            </a:r>
            <a:r>
              <a:rPr lang="el-GR" b="1" dirty="0">
                <a:effectLst/>
                <a:latin typeface="Calibri" panose="020F0502020204030204" pitchFamily="34" charset="0"/>
                <a:ea typeface="Calibri" panose="020F0502020204030204" pitchFamily="34" charset="0"/>
                <a:cs typeface="Times New Roman" panose="02020603050405020304" pitchFamily="18" charset="0"/>
              </a:rPr>
              <a:t>συναδέλφους</a:t>
            </a:r>
            <a:r>
              <a:rPr lang="el-GR" dirty="0">
                <a:effectLst/>
                <a:latin typeface="Calibri" panose="020F0502020204030204" pitchFamily="34" charset="0"/>
                <a:ea typeface="Calibri" panose="020F0502020204030204" pitchFamily="34" charset="0"/>
                <a:cs typeface="Times New Roman" panose="02020603050405020304" pitchFamily="18" charset="0"/>
              </a:rPr>
              <a:t> και </a:t>
            </a:r>
            <a:r>
              <a:rPr lang="el-GR" b="1" dirty="0">
                <a:effectLst/>
                <a:latin typeface="Calibri" panose="020F0502020204030204" pitchFamily="34" charset="0"/>
                <a:ea typeface="Calibri" panose="020F0502020204030204" pitchFamily="34" charset="0"/>
                <a:cs typeface="Times New Roman" panose="02020603050405020304" pitchFamily="18" charset="0"/>
              </a:rPr>
              <a:t>συνεργάτες</a:t>
            </a:r>
            <a:r>
              <a:rPr lang="el-GR" dirty="0">
                <a:effectLst/>
                <a:latin typeface="Calibri" panose="020F0502020204030204" pitchFamily="34" charset="0"/>
                <a:ea typeface="Calibri" panose="020F0502020204030204" pitchFamily="34" charset="0"/>
                <a:cs typeface="Times New Roman" panose="02020603050405020304" pitchFamily="18" charset="0"/>
              </a:rPr>
              <a:t>;»: </a:t>
            </a:r>
            <a:r>
              <a:rPr lang="el-GR" i="1" dirty="0">
                <a:effectLst/>
                <a:latin typeface="Calibri" panose="020F0502020204030204" pitchFamily="34" charset="0"/>
                <a:ea typeface="Calibri" panose="020F0502020204030204" pitchFamily="34" charset="0"/>
                <a:cs typeface="Times New Roman" panose="02020603050405020304" pitchFamily="18" charset="0"/>
              </a:rPr>
              <a:t>79% έναντι 9%</a:t>
            </a:r>
            <a:endParaRPr lang="el-GR"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l-GR" dirty="0">
                <a:effectLst/>
                <a:latin typeface="Calibri" panose="020F0502020204030204" pitchFamily="34" charset="0"/>
                <a:ea typeface="Calibri" panose="020F0502020204030204" pitchFamily="34" charset="0"/>
                <a:cs typeface="Times New Roman" panose="02020603050405020304" pitchFamily="18" charset="0"/>
              </a:rPr>
              <a:t>«Ποιο βοηθά καλύτερα την προσέγγιση των </a:t>
            </a:r>
            <a:r>
              <a:rPr lang="el-GR" b="1" dirty="0">
                <a:effectLst/>
                <a:latin typeface="Calibri" panose="020F0502020204030204" pitchFamily="34" charset="0"/>
                <a:ea typeface="Calibri" panose="020F0502020204030204" pitchFamily="34" charset="0"/>
                <a:cs typeface="Times New Roman" panose="02020603050405020304" pitchFamily="18" charset="0"/>
              </a:rPr>
              <a:t>στόχων</a:t>
            </a:r>
            <a:r>
              <a:rPr lang="el-GR" dirty="0">
                <a:effectLst/>
                <a:latin typeface="Calibri" panose="020F0502020204030204" pitchFamily="34" charset="0"/>
                <a:ea typeface="Calibri" panose="020F0502020204030204" pitchFamily="34" charset="0"/>
                <a:cs typeface="Times New Roman" panose="02020603050405020304" pitchFamily="18" charset="0"/>
              </a:rPr>
              <a:t> και του </a:t>
            </a:r>
            <a:r>
              <a:rPr lang="el-GR" b="1" dirty="0">
                <a:effectLst/>
                <a:latin typeface="Calibri" panose="020F0502020204030204" pitchFamily="34" charset="0"/>
                <a:ea typeface="Calibri" panose="020F0502020204030204" pitchFamily="34" charset="0"/>
                <a:cs typeface="Times New Roman" panose="02020603050405020304" pitchFamily="18" charset="0"/>
              </a:rPr>
              <a:t>οράματος</a:t>
            </a:r>
            <a:r>
              <a:rPr lang="el-GR" dirty="0">
                <a:effectLst/>
                <a:latin typeface="Calibri" panose="020F0502020204030204" pitchFamily="34" charset="0"/>
                <a:ea typeface="Calibri" panose="020F0502020204030204" pitchFamily="34" charset="0"/>
                <a:cs typeface="Times New Roman" panose="02020603050405020304" pitchFamily="18" charset="0"/>
              </a:rPr>
              <a:t> της </a:t>
            </a:r>
            <a:r>
              <a:rPr lang="el-GR" b="1" dirty="0">
                <a:effectLst/>
                <a:latin typeface="Calibri" panose="020F0502020204030204" pitchFamily="34" charset="0"/>
                <a:ea typeface="Calibri" panose="020F0502020204030204" pitchFamily="34" charset="0"/>
                <a:cs typeface="Times New Roman" panose="02020603050405020304" pitchFamily="18" charset="0"/>
              </a:rPr>
              <a:t>επιχείρησης</a:t>
            </a:r>
            <a:r>
              <a:rPr lang="el-GR" dirty="0">
                <a:effectLst/>
                <a:latin typeface="Calibri" panose="020F0502020204030204" pitchFamily="34" charset="0"/>
                <a:ea typeface="Calibri" panose="020F0502020204030204" pitchFamily="34" charset="0"/>
                <a:cs typeface="Times New Roman" panose="02020603050405020304" pitchFamily="18" charset="0"/>
              </a:rPr>
              <a:t>;»: </a:t>
            </a:r>
            <a:r>
              <a:rPr lang="el-GR" i="1" dirty="0">
                <a:effectLst/>
                <a:latin typeface="Calibri" panose="020F0502020204030204" pitchFamily="34" charset="0"/>
                <a:ea typeface="Calibri" panose="020F0502020204030204" pitchFamily="34" charset="0"/>
                <a:cs typeface="Times New Roman" panose="02020603050405020304" pitchFamily="18" charset="0"/>
              </a:rPr>
              <a:t>73% έναντι 12%</a:t>
            </a:r>
            <a:endParaRPr lang="el-GR"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l-GR" dirty="0">
                <a:effectLst/>
                <a:latin typeface="Calibri" panose="020F0502020204030204" pitchFamily="34" charset="0"/>
                <a:ea typeface="Calibri" panose="020F0502020204030204" pitchFamily="34" charset="0"/>
                <a:cs typeface="Times New Roman" panose="02020603050405020304" pitchFamily="18" charset="0"/>
              </a:rPr>
              <a:t>«Που θα είχε μεγαλύτερο</a:t>
            </a:r>
            <a:r>
              <a:rPr lang="el-GR" b="1" dirty="0">
                <a:effectLst/>
                <a:latin typeface="Calibri" panose="020F0502020204030204" pitchFamily="34" charset="0"/>
                <a:ea typeface="Calibri" panose="020F0502020204030204" pitchFamily="34" charset="0"/>
                <a:cs typeface="Times New Roman" panose="02020603050405020304" pitchFamily="18" charset="0"/>
              </a:rPr>
              <a:t> ενδιαφέρον</a:t>
            </a:r>
            <a:r>
              <a:rPr lang="el-GR" dirty="0">
                <a:effectLst/>
                <a:latin typeface="Calibri" panose="020F0502020204030204" pitchFamily="34" charset="0"/>
                <a:ea typeface="Calibri" panose="020F0502020204030204" pitchFamily="34" charset="0"/>
                <a:cs typeface="Times New Roman" panose="02020603050405020304" pitchFamily="18" charset="0"/>
              </a:rPr>
              <a:t> να δουλεύετε;»: </a:t>
            </a:r>
            <a:r>
              <a:rPr lang="el-GR" i="1" dirty="0">
                <a:effectLst/>
                <a:latin typeface="Calibri" panose="020F0502020204030204" pitchFamily="34" charset="0"/>
                <a:ea typeface="Calibri" panose="020F0502020204030204" pitchFamily="34" charset="0"/>
                <a:cs typeface="Times New Roman" panose="02020603050405020304" pitchFamily="18" charset="0"/>
              </a:rPr>
              <a:t>68% έναντι 20%</a:t>
            </a:r>
            <a:r>
              <a:rPr lang="el-GR" dirty="0">
                <a:effectLst/>
                <a:latin typeface="Calibri" panose="020F0502020204030204" pitchFamily="34" charset="0"/>
                <a:ea typeface="Calibri" panose="020F0502020204030204" pitchFamily="34" charset="0"/>
                <a:cs typeface="Times New Roman" panose="02020603050405020304" pitchFamily="18" charset="0"/>
              </a:rPr>
              <a:t> </a:t>
            </a:r>
          </a:p>
          <a:p>
            <a:pPr marL="742950" lvl="1" indent="-285750">
              <a:lnSpc>
                <a:spcPct val="107000"/>
              </a:lnSpc>
              <a:buFont typeface="Courier New" panose="02070309020205020404" pitchFamily="49" charset="0"/>
              <a:buChar char="o"/>
            </a:pPr>
            <a:r>
              <a:rPr lang="el-GR" dirty="0">
                <a:effectLst/>
                <a:latin typeface="Calibri" panose="020F0502020204030204" pitchFamily="34" charset="0"/>
                <a:ea typeface="Calibri" panose="020F0502020204030204" pitchFamily="34" charset="0"/>
                <a:cs typeface="Times New Roman" panose="02020603050405020304" pitchFamily="18" charset="0"/>
              </a:rPr>
              <a:t>«Ποιο από τα δύο θα σας έκανε να νοιώθετε μεγαλύτερη </a:t>
            </a:r>
            <a:r>
              <a:rPr lang="el-GR" b="1" dirty="0">
                <a:effectLst/>
                <a:latin typeface="Calibri" panose="020F0502020204030204" pitchFamily="34" charset="0"/>
                <a:ea typeface="Calibri" panose="020F0502020204030204" pitchFamily="34" charset="0"/>
                <a:cs typeface="Times New Roman" panose="02020603050405020304" pitchFamily="18" charset="0"/>
              </a:rPr>
              <a:t>σιγουριά και ασφάλεια</a:t>
            </a:r>
            <a:r>
              <a:rPr lang="el-GR" dirty="0">
                <a:effectLst/>
                <a:latin typeface="Calibri" panose="020F0502020204030204" pitchFamily="34" charset="0"/>
                <a:ea typeface="Calibri" panose="020F0502020204030204" pitchFamily="34" charset="0"/>
                <a:cs typeface="Times New Roman" panose="02020603050405020304" pitchFamily="18" charset="0"/>
              </a:rPr>
              <a:t> για τη δουλειά σας;»: </a:t>
            </a:r>
            <a:r>
              <a:rPr lang="el-GR" i="1" dirty="0">
                <a:effectLst/>
                <a:latin typeface="Calibri" panose="020F0502020204030204" pitchFamily="34" charset="0"/>
                <a:ea typeface="Calibri" panose="020F0502020204030204" pitchFamily="34" charset="0"/>
                <a:cs typeface="Times New Roman" panose="02020603050405020304" pitchFamily="18" charset="0"/>
              </a:rPr>
              <a:t>68% έναντι 17%</a:t>
            </a:r>
            <a:endParaRPr lang="el-GR"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l-GR" dirty="0">
                <a:effectLst/>
                <a:latin typeface="Calibri" panose="020F0502020204030204" pitchFamily="34" charset="0"/>
                <a:ea typeface="Calibri" panose="020F0502020204030204" pitchFamily="34" charset="0"/>
                <a:cs typeface="Times New Roman" panose="02020603050405020304" pitchFamily="18" charset="0"/>
              </a:rPr>
              <a:t>Πιο ενισχυμένη αποτυπώνεται η επιλογή της «εργασίας από το Σπίτι» στο δίλημμα: </a:t>
            </a:r>
          </a:p>
          <a:p>
            <a:pPr marL="742950" lvl="1" indent="-285750">
              <a:lnSpc>
                <a:spcPct val="107000"/>
              </a:lnSpc>
              <a:spcAft>
                <a:spcPts val="800"/>
              </a:spcAft>
              <a:buFont typeface="Courier New" panose="02070309020205020404" pitchFamily="49" charset="0"/>
              <a:buChar char="o"/>
            </a:pPr>
            <a:r>
              <a:rPr lang="el-GR" dirty="0">
                <a:effectLst/>
                <a:latin typeface="Calibri" panose="020F0502020204030204" pitchFamily="34" charset="0"/>
                <a:ea typeface="Calibri" panose="020F0502020204030204" pitchFamily="34" charset="0"/>
                <a:cs typeface="Times New Roman" panose="02020603050405020304" pitchFamily="18" charset="0"/>
              </a:rPr>
              <a:t>«Ποιο θα βοηθούσε περισσότερο, </a:t>
            </a:r>
            <a:r>
              <a:rPr lang="el-GR" b="1" dirty="0">
                <a:effectLst/>
                <a:latin typeface="Calibri" panose="020F0502020204030204" pitchFamily="34" charset="0"/>
                <a:ea typeface="Calibri" panose="020F0502020204030204" pitchFamily="34" charset="0"/>
                <a:cs typeface="Times New Roman" panose="02020603050405020304" pitchFamily="18" charset="0"/>
              </a:rPr>
              <a:t>στις σχέσεις</a:t>
            </a:r>
            <a:r>
              <a:rPr lang="el-GR" dirty="0">
                <a:effectLst/>
                <a:latin typeface="Calibri" panose="020F0502020204030204" pitchFamily="34" charset="0"/>
                <a:ea typeface="Calibri" panose="020F0502020204030204" pitchFamily="34" charset="0"/>
                <a:cs typeface="Times New Roman" panose="02020603050405020304" pitchFamily="18" charset="0"/>
              </a:rPr>
              <a:t> σας, με τα μέλη της </a:t>
            </a:r>
            <a:r>
              <a:rPr lang="el-GR" b="1" dirty="0">
                <a:effectLst/>
                <a:latin typeface="Calibri" panose="020F0502020204030204" pitchFamily="34" charset="0"/>
                <a:ea typeface="Calibri" panose="020F0502020204030204" pitchFamily="34" charset="0"/>
                <a:cs typeface="Times New Roman" panose="02020603050405020304" pitchFamily="18" charset="0"/>
              </a:rPr>
              <a:t>οικογένειάς</a:t>
            </a:r>
            <a:r>
              <a:rPr lang="el-GR" dirty="0">
                <a:effectLst/>
                <a:latin typeface="Calibri" panose="020F0502020204030204" pitchFamily="34" charset="0"/>
                <a:ea typeface="Calibri" panose="020F0502020204030204" pitchFamily="34" charset="0"/>
                <a:cs typeface="Times New Roman" panose="02020603050405020304" pitchFamily="18" charset="0"/>
              </a:rPr>
              <a:t> σας;»: </a:t>
            </a:r>
            <a:r>
              <a:rPr lang="el-GR" i="1" dirty="0">
                <a:effectLst/>
                <a:latin typeface="Calibri" panose="020F0502020204030204" pitchFamily="34" charset="0"/>
                <a:ea typeface="Calibri" panose="020F0502020204030204" pitchFamily="34" charset="0"/>
                <a:cs typeface="Times New Roman" panose="02020603050405020304" pitchFamily="18" charset="0"/>
              </a:rPr>
              <a:t>47% «στο Γραφείο» - 38% «από το Σπίτι»</a:t>
            </a:r>
            <a:endParaRPr lang="el-GR"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821695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Text Placeholder 2"/>
          <p:cNvPicPr>
            <a:picLocks noGrp="1"/>
          </p:cNvPicPr>
          <p:nvPr>
            <p:ph type="body"/>
          </p:nvPr>
        </p:nvPicPr>
        <p:blipFill>
          <a:blip r:embed="rId2" cstate="print"/>
          <a:stretch>
            <a:fillRect/>
          </a:stretch>
        </p:blipFill>
        <p:spPr>
          <a:xfrm>
            <a:off x="6264000" y="6084000"/>
            <a:ext cx="2858400" cy="745200"/>
          </a:xfrm>
          <a:prstGeom prst="rect">
            <a:avLst/>
          </a:prstGeom>
        </p:spPr>
      </p:pic>
      <p:sp>
        <p:nvSpPr>
          <p:cNvPr id="5" name="TextBox 4">
            <a:extLst>
              <a:ext uri="{FF2B5EF4-FFF2-40B4-BE49-F238E27FC236}">
                <a16:creationId xmlns:a16="http://schemas.microsoft.com/office/drawing/2014/main" id="{4FE2BDED-40C5-4DD3-B50E-3661E4389729}"/>
              </a:ext>
            </a:extLst>
          </p:cNvPr>
          <p:cNvSpPr txBox="1"/>
          <p:nvPr/>
        </p:nvSpPr>
        <p:spPr>
          <a:xfrm>
            <a:off x="359532" y="660057"/>
            <a:ext cx="8424936" cy="4704558"/>
          </a:xfrm>
          <a:prstGeom prst="rect">
            <a:avLst/>
          </a:prstGeom>
          <a:noFill/>
        </p:spPr>
        <p:txBody>
          <a:bodyPr wrap="square" rtlCol="0">
            <a:spAutoFit/>
          </a:bodyPr>
          <a:lstStyle/>
          <a:p>
            <a:pPr marL="342900" lvl="0" indent="-342900">
              <a:lnSpc>
                <a:spcPct val="107000"/>
              </a:lnSpc>
              <a:buFont typeface="Symbol" panose="05050102010706020507" pitchFamily="18" charset="2"/>
              <a:buChar char=""/>
            </a:pPr>
            <a:r>
              <a:rPr lang="el-GR" dirty="0">
                <a:effectLst/>
                <a:latin typeface="Calibri" panose="020F0502020204030204" pitchFamily="34" charset="0"/>
                <a:ea typeface="Calibri" panose="020F0502020204030204" pitchFamily="34" charset="0"/>
                <a:cs typeface="Times New Roman" panose="02020603050405020304" pitchFamily="18" charset="0"/>
              </a:rPr>
              <a:t>Σχεδόν «ισόπαλες» καταγράφονται οι δύο επιλογές - </a:t>
            </a:r>
            <a:r>
              <a:rPr lang="el-GR" i="1" dirty="0">
                <a:effectLst/>
                <a:latin typeface="Calibri" panose="020F0502020204030204" pitchFamily="34" charset="0"/>
                <a:ea typeface="Calibri" panose="020F0502020204030204" pitchFamily="34" charset="0"/>
                <a:cs typeface="Times New Roman" panose="02020603050405020304" pitchFamily="18" charset="0"/>
              </a:rPr>
              <a:t>με οριακή υπεροχή της «εργασίας στο Σπίτι», στο δίπολο</a:t>
            </a:r>
            <a:r>
              <a:rPr lang="el-GR" dirty="0">
                <a:effectLst/>
                <a:latin typeface="Calibri" panose="020F0502020204030204" pitchFamily="34" charset="0"/>
                <a:ea typeface="Calibri" panose="020F0502020204030204" pitchFamily="34" charset="0"/>
                <a:cs typeface="Times New Roman" panose="02020603050405020304" pitchFamily="18" charset="0"/>
              </a:rPr>
              <a:t>:</a:t>
            </a:r>
          </a:p>
          <a:p>
            <a:pPr marL="742950" lvl="1" indent="-285750">
              <a:lnSpc>
                <a:spcPct val="107000"/>
              </a:lnSpc>
              <a:spcAft>
                <a:spcPts val="800"/>
              </a:spcAft>
              <a:buFont typeface="Courier New" panose="02070309020205020404" pitchFamily="49" charset="0"/>
              <a:buChar char="o"/>
            </a:pPr>
            <a:r>
              <a:rPr lang="el-GR" dirty="0">
                <a:effectLst/>
                <a:latin typeface="Calibri" panose="020F0502020204030204" pitchFamily="34" charset="0"/>
                <a:ea typeface="Calibri" panose="020F0502020204030204" pitchFamily="34" charset="0"/>
                <a:cs typeface="Times New Roman" panose="02020603050405020304" pitchFamily="18" charset="0"/>
              </a:rPr>
              <a:t>«Ποιο από τα δύο θα λέγατε ότι είναι, </a:t>
            </a:r>
            <a:r>
              <a:rPr lang="el-GR" b="1" dirty="0">
                <a:effectLst/>
                <a:latin typeface="Calibri" panose="020F0502020204030204" pitchFamily="34" charset="0"/>
                <a:ea typeface="Calibri" panose="020F0502020204030204" pitchFamily="34" charset="0"/>
                <a:cs typeface="Times New Roman" panose="02020603050405020304" pitchFamily="18" charset="0"/>
              </a:rPr>
              <a:t>πιο αποδοτικό οικονομικά</a:t>
            </a:r>
            <a:r>
              <a:rPr lang="el-GR" dirty="0">
                <a:effectLst/>
                <a:latin typeface="Calibri" panose="020F0502020204030204" pitchFamily="34" charset="0"/>
                <a:ea typeface="Calibri" panose="020F0502020204030204" pitchFamily="34" charset="0"/>
                <a:cs typeface="Times New Roman" panose="02020603050405020304" pitchFamily="18" charset="0"/>
              </a:rPr>
              <a:t> για εσάς;»: </a:t>
            </a:r>
            <a:r>
              <a:rPr lang="el-GR" i="1" dirty="0">
                <a:effectLst/>
                <a:latin typeface="Calibri" panose="020F0502020204030204" pitchFamily="34" charset="0"/>
                <a:ea typeface="Calibri" panose="020F0502020204030204" pitchFamily="34" charset="0"/>
                <a:cs typeface="Times New Roman" panose="02020603050405020304" pitchFamily="18" charset="0"/>
              </a:rPr>
              <a:t>40% στο Γραφείο - 42% από το Σπίτι</a:t>
            </a:r>
            <a:r>
              <a:rPr lang="el-GR" dirty="0">
                <a:effectLst/>
                <a:latin typeface="Calibri" panose="020F0502020204030204" pitchFamily="34" charset="0"/>
                <a:ea typeface="Calibri" panose="020F0502020204030204" pitchFamily="34" charset="0"/>
                <a:cs typeface="Times New Roman" panose="02020603050405020304" pitchFamily="18" charset="0"/>
              </a:rPr>
              <a:t>.</a:t>
            </a:r>
          </a:p>
          <a:p>
            <a:pPr lvl="1">
              <a:lnSpc>
                <a:spcPct val="107000"/>
              </a:lnSpc>
              <a:spcAft>
                <a:spcPts val="800"/>
              </a:spcAft>
            </a:pPr>
            <a:endParaRPr lang="el-GR"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l-GR" sz="2200" b="1" dirty="0">
                <a:effectLst/>
                <a:latin typeface="Calibri" panose="020F0502020204030204" pitchFamily="34" charset="0"/>
                <a:ea typeface="Calibri" panose="020F0502020204030204" pitchFamily="34" charset="0"/>
                <a:cs typeface="Times New Roman" panose="02020603050405020304" pitchFamily="18" charset="0"/>
              </a:rPr>
              <a:t>Ως πρώτο συμπέρασμα</a:t>
            </a:r>
            <a:r>
              <a:rPr lang="el-GR" sz="22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l-GR" sz="1800">
                <a:effectLst/>
                <a:latin typeface="Calibri" panose="020F0502020204030204" pitchFamily="34" charset="0"/>
                <a:ea typeface="Calibri" panose="020F0502020204030204" pitchFamily="34" charset="0"/>
                <a:cs typeface="Times New Roman" panose="02020603050405020304" pitchFamily="18" charset="0"/>
              </a:rPr>
              <a:t>Η «εργασία </a:t>
            </a:r>
            <a:r>
              <a:rPr lang="el-GR" sz="1800" dirty="0">
                <a:effectLst/>
                <a:latin typeface="Calibri" panose="020F0502020204030204" pitchFamily="34" charset="0"/>
                <a:ea typeface="Calibri" panose="020F0502020204030204" pitchFamily="34" charset="0"/>
                <a:cs typeface="Times New Roman" panose="02020603050405020304" pitchFamily="18" charset="0"/>
              </a:rPr>
              <a:t>στο </a:t>
            </a:r>
            <a:r>
              <a:rPr lang="el-GR" sz="1800">
                <a:effectLst/>
                <a:latin typeface="Calibri" panose="020F0502020204030204" pitchFamily="34" charset="0"/>
                <a:ea typeface="Calibri" panose="020F0502020204030204" pitchFamily="34" charset="0"/>
                <a:cs typeface="Times New Roman" panose="02020603050405020304" pitchFamily="18" charset="0"/>
              </a:rPr>
              <a:t>Σπίτι» </a:t>
            </a:r>
            <a:r>
              <a:rPr lang="el-GR" sz="1800" b="1">
                <a:effectLst/>
                <a:latin typeface="Calibri" panose="020F0502020204030204" pitchFamily="34" charset="0"/>
                <a:ea typeface="Calibri" panose="020F0502020204030204" pitchFamily="34" charset="0"/>
                <a:cs typeface="Times New Roman" panose="02020603050405020304" pitchFamily="18" charset="0"/>
              </a:rPr>
              <a:t>μπορεί </a:t>
            </a:r>
            <a:r>
              <a:rPr lang="el-GR" sz="1800" b="1" dirty="0">
                <a:effectLst/>
                <a:latin typeface="Calibri" panose="020F0502020204030204" pitchFamily="34" charset="0"/>
                <a:ea typeface="Calibri" panose="020F0502020204030204" pitchFamily="34" charset="0"/>
                <a:cs typeface="Times New Roman" panose="02020603050405020304" pitchFamily="18" charset="0"/>
              </a:rPr>
              <a:t>να υποκαταστήσει</a:t>
            </a:r>
            <a:r>
              <a:rPr lang="el-GR" sz="1800" dirty="0">
                <a:effectLst/>
                <a:latin typeface="Calibri" panose="020F0502020204030204" pitchFamily="34" charset="0"/>
                <a:ea typeface="Calibri" panose="020F0502020204030204" pitchFamily="34" charset="0"/>
                <a:cs typeface="Times New Roman" panose="02020603050405020304" pitchFamily="18" charset="0"/>
              </a:rPr>
              <a:t> σε </a:t>
            </a:r>
            <a:r>
              <a:rPr lang="el-GR" dirty="0">
                <a:latin typeface="Calibri" panose="020F0502020204030204" pitchFamily="34" charset="0"/>
                <a:ea typeface="Calibri" panose="020F0502020204030204" pitchFamily="34" charset="0"/>
                <a:cs typeface="Times New Roman" panose="02020603050405020304" pitchFamily="18" charset="0"/>
              </a:rPr>
              <a:t>κάποιο</a:t>
            </a:r>
            <a:r>
              <a:rPr lang="el-GR" sz="1800" dirty="0">
                <a:effectLst/>
                <a:latin typeface="Calibri" panose="020F0502020204030204" pitchFamily="34" charset="0"/>
                <a:ea typeface="Calibri" panose="020F0502020204030204" pitchFamily="34" charset="0"/>
                <a:cs typeface="Times New Roman" panose="02020603050405020304" pitchFamily="18" charset="0"/>
              </a:rPr>
              <a:t> βαθμό την «εργασία στο Γραφείο» και για την περίοδο της πανδημίας αποτελεί </a:t>
            </a:r>
            <a:r>
              <a:rPr lang="el-GR" sz="1800" b="1" dirty="0">
                <a:effectLst/>
                <a:latin typeface="Calibri" panose="020F0502020204030204" pitchFamily="34" charset="0"/>
                <a:ea typeface="Calibri" panose="020F0502020204030204" pitchFamily="34" charset="0"/>
                <a:cs typeface="Times New Roman" panose="02020603050405020304" pitchFamily="18" charset="0"/>
              </a:rPr>
              <a:t>σημαντικό</a:t>
            </a:r>
            <a:r>
              <a:rPr lang="el-GR" sz="1800" dirty="0">
                <a:effectLst/>
                <a:latin typeface="Calibri" panose="020F0502020204030204" pitchFamily="34" charset="0"/>
                <a:ea typeface="Calibri" panose="020F0502020204030204" pitchFamily="34" charset="0"/>
                <a:cs typeface="Times New Roman" panose="02020603050405020304" pitchFamily="18" charset="0"/>
              </a:rPr>
              <a:t> έως </a:t>
            </a:r>
            <a:r>
              <a:rPr lang="el-GR" sz="1800" b="1" dirty="0">
                <a:effectLst/>
                <a:latin typeface="Calibri" panose="020F0502020204030204" pitchFamily="34" charset="0"/>
                <a:ea typeface="Calibri" panose="020F0502020204030204" pitchFamily="34" charset="0"/>
                <a:cs typeface="Times New Roman" panose="02020603050405020304" pitchFamily="18" charset="0"/>
              </a:rPr>
              <a:t>απαραίτητο</a:t>
            </a:r>
            <a:r>
              <a:rPr lang="el-GR" sz="1800" dirty="0">
                <a:effectLst/>
                <a:latin typeface="Calibri" panose="020F0502020204030204" pitchFamily="34" charset="0"/>
                <a:ea typeface="Calibri" panose="020F0502020204030204" pitchFamily="34" charset="0"/>
                <a:cs typeface="Times New Roman" panose="02020603050405020304" pitchFamily="18" charset="0"/>
              </a:rPr>
              <a:t> μέτρο για τον περιορισμό της διάδοσης του νέου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κορωνοϊού</a:t>
            </a:r>
            <a:r>
              <a:rPr lang="el-GR" dirty="0">
                <a:latin typeface="Calibri" panose="020F0502020204030204" pitchFamily="34" charset="0"/>
                <a:ea typeface="Calibri" panose="020F0502020204030204" pitchFamily="34" charset="0"/>
                <a:cs typeface="Times New Roman" panose="02020603050405020304" pitchFamily="18" charset="0"/>
              </a:rPr>
              <a:t>.</a:t>
            </a:r>
            <a:r>
              <a:rPr lang="el-GR" sz="18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Όμως, η «</a:t>
            </a:r>
            <a:r>
              <a:rPr lang="el-GR" sz="1800" b="1" dirty="0">
                <a:effectLst/>
                <a:latin typeface="Calibri" panose="020F0502020204030204" pitchFamily="34" charset="0"/>
                <a:ea typeface="Calibri" panose="020F0502020204030204" pitchFamily="34" charset="0"/>
                <a:cs typeface="Times New Roman" panose="02020603050405020304" pitchFamily="18" charset="0"/>
              </a:rPr>
              <a:t>εργασία στο Γραφείο</a:t>
            </a:r>
            <a:r>
              <a:rPr lang="el-GR" sz="1800" dirty="0">
                <a:effectLst/>
                <a:latin typeface="Calibri" panose="020F0502020204030204" pitchFamily="34" charset="0"/>
                <a:ea typeface="Calibri" panose="020F0502020204030204" pitchFamily="34" charset="0"/>
                <a:cs typeface="Times New Roman" panose="02020603050405020304" pitchFamily="18" charset="0"/>
              </a:rPr>
              <a:t>» εξακολουθεί να έχει </a:t>
            </a:r>
            <a:r>
              <a:rPr lang="el-GR" sz="1800" b="1" dirty="0">
                <a:effectLst/>
                <a:latin typeface="Calibri" panose="020F0502020204030204" pitchFamily="34" charset="0"/>
                <a:ea typeface="Calibri" panose="020F0502020204030204" pitchFamily="34" charset="0"/>
                <a:cs typeface="Times New Roman" panose="02020603050405020304" pitchFamily="18" charset="0"/>
              </a:rPr>
              <a:t>πλεονεκτήματα</a:t>
            </a:r>
            <a:r>
              <a:rPr lang="el-GR" sz="1800" dirty="0">
                <a:effectLst/>
                <a:latin typeface="Calibri" panose="020F0502020204030204" pitchFamily="34" charset="0"/>
                <a:ea typeface="Calibri" panose="020F0502020204030204" pitchFamily="34" charset="0"/>
                <a:cs typeface="Times New Roman" panose="02020603050405020304" pitchFamily="18" charset="0"/>
              </a:rPr>
              <a:t>, παραμένει «</a:t>
            </a:r>
            <a:r>
              <a:rPr lang="el-GR" sz="1800" b="1" dirty="0">
                <a:effectLst/>
                <a:latin typeface="Calibri" panose="020F0502020204030204" pitchFamily="34" charset="0"/>
                <a:ea typeface="Calibri" panose="020F0502020204030204" pitchFamily="34" charset="0"/>
                <a:cs typeface="Times New Roman" panose="02020603050405020304" pitchFamily="18" charset="0"/>
              </a:rPr>
              <a:t>ελκυστική</a:t>
            </a:r>
            <a:r>
              <a:rPr lang="el-GR" sz="1800" dirty="0">
                <a:effectLst/>
                <a:latin typeface="Calibri" panose="020F0502020204030204" pitchFamily="34" charset="0"/>
                <a:ea typeface="Calibri" panose="020F0502020204030204" pitchFamily="34" charset="0"/>
                <a:cs typeface="Times New Roman" panose="02020603050405020304" pitchFamily="18" charset="0"/>
              </a:rPr>
              <a:t>» στον εργαζόμενο και στην επιχείρηση, με πολλά και ισχυρά «</a:t>
            </a:r>
            <a:r>
              <a:rPr lang="el-GR" sz="1800" b="1" dirty="0">
                <a:effectLst/>
                <a:latin typeface="Calibri" panose="020F0502020204030204" pitchFamily="34" charset="0"/>
                <a:ea typeface="Calibri" panose="020F0502020204030204" pitchFamily="34" charset="0"/>
                <a:cs typeface="Times New Roman" panose="02020603050405020304" pitchFamily="18" charset="0"/>
              </a:rPr>
              <a:t>κίνητρα</a:t>
            </a:r>
            <a:r>
              <a:rPr lang="el-GR" sz="1800" dirty="0">
                <a:effectLst/>
                <a:latin typeface="Calibri" panose="020F0502020204030204" pitchFamily="34" charset="0"/>
                <a:ea typeface="Calibri" panose="020F0502020204030204" pitchFamily="34" charset="0"/>
                <a:cs typeface="Times New Roman" panose="02020603050405020304" pitchFamily="18" charset="0"/>
              </a:rPr>
              <a:t>». Για την περίοδο μετά από την πανδημία, τουλάχιστον με βάση τα αποτελέσματα της συγκεκριμένης έρευνας, θα συνεχίσει να αποτελεί την </a:t>
            </a:r>
            <a:r>
              <a:rPr lang="el-GR" sz="1800" b="1" dirty="0">
                <a:effectLst/>
                <a:latin typeface="Calibri" panose="020F0502020204030204" pitchFamily="34" charset="0"/>
                <a:ea typeface="Calibri" panose="020F0502020204030204" pitchFamily="34" charset="0"/>
                <a:cs typeface="Times New Roman" panose="02020603050405020304" pitchFamily="18" charset="0"/>
              </a:rPr>
              <a:t>επικρατούσα - </a:t>
            </a:r>
            <a:r>
              <a:rPr lang="el-GR" sz="1800" i="1" dirty="0">
                <a:effectLst/>
                <a:latin typeface="Calibri" panose="020F0502020204030204" pitchFamily="34" charset="0"/>
                <a:ea typeface="Calibri" panose="020F0502020204030204" pitchFamily="34" charset="0"/>
                <a:cs typeface="Times New Roman" panose="02020603050405020304" pitchFamily="18" charset="0"/>
              </a:rPr>
              <a:t>αν και όχι τη μόνη</a:t>
            </a:r>
            <a:r>
              <a:rPr lang="el-GR" sz="1800" b="1" dirty="0">
                <a:effectLst/>
                <a:latin typeface="Calibri" panose="020F0502020204030204" pitchFamily="34" charset="0"/>
                <a:ea typeface="Calibri" panose="020F0502020204030204" pitchFamily="34" charset="0"/>
                <a:cs typeface="Times New Roman" panose="02020603050405020304" pitchFamily="18" charset="0"/>
              </a:rPr>
              <a:t> - επιλογή</a:t>
            </a:r>
            <a:r>
              <a:rPr lang="el-GR" sz="1800" dirty="0">
                <a:effectLst/>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25957959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F7DD"/>
            </a:gs>
            <a:gs pos="100000">
              <a:schemeClr val="bg1"/>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sz="3600" b="1" cap="none" dirty="0" err="1">
                <a:solidFill>
                  <a:srgbClr val="E46C0A">
                    <a:alpha val="100000"/>
                  </a:srgbClr>
                </a:solidFill>
                <a:latin typeface="Calibri"/>
                <a:cs typeface="Calibri"/>
              </a:rPr>
              <a:t>Γενικά</a:t>
            </a:r>
            <a:r>
              <a:rPr sz="3600" b="1" cap="none" dirty="0">
                <a:solidFill>
                  <a:srgbClr val="E46C0A">
                    <a:alpha val="100000"/>
                  </a:srgbClr>
                </a:solidFill>
                <a:latin typeface="Calibri"/>
                <a:cs typeface="Calibri"/>
              </a:rPr>
              <a:t>  </a:t>
            </a:r>
            <a:r>
              <a:rPr sz="3600" b="1" cap="none" dirty="0" err="1">
                <a:solidFill>
                  <a:srgbClr val="E46C0A">
                    <a:alpha val="100000"/>
                  </a:srgbClr>
                </a:solidFill>
                <a:latin typeface="Calibri"/>
                <a:cs typeface="Calibri"/>
              </a:rPr>
              <a:t>Ερωτήμ</a:t>
            </a:r>
            <a:r>
              <a:rPr sz="3600" b="1" cap="none" dirty="0">
                <a:solidFill>
                  <a:srgbClr val="E46C0A">
                    <a:alpha val="100000"/>
                  </a:srgbClr>
                </a:solidFill>
                <a:latin typeface="Calibri"/>
                <a:cs typeface="Calibri"/>
              </a:rPr>
              <a:t>ατα</a:t>
            </a:r>
          </a:p>
        </p:txBody>
      </p:sp>
      <p:pic>
        <p:nvPicPr>
          <p:cNvPr id="3" name="Text Placeholder 2"/>
          <p:cNvPicPr>
            <a:picLocks noGrp="1"/>
          </p:cNvPicPr>
          <p:nvPr>
            <p:ph type="body"/>
          </p:nvPr>
        </p:nvPicPr>
        <p:blipFill>
          <a:blip r:embed="rId2" cstate="print"/>
          <a:stretch>
            <a:fillRect/>
          </a:stretch>
        </p:blipFill>
        <p:spPr>
          <a:xfrm>
            <a:off x="6264000" y="6084000"/>
            <a:ext cx="2858400" cy="745200"/>
          </a:xfrm>
          <a:prstGeom prst="rect">
            <a:avLst/>
          </a:prstGeom>
        </p:spPr>
      </p:pic>
    </p:spTree>
    <p:extLst>
      <p:ext uri="{BB962C8B-B14F-4D97-AF65-F5344CB8AC3E}">
        <p14:creationId xmlns:p14="http://schemas.microsoft.com/office/powerpoint/2010/main" val="40022549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0</TotalTime>
  <Words>1197</Words>
  <Application>Microsoft Office PowerPoint</Application>
  <PresentationFormat>On-screen Show (4:3)</PresentationFormat>
  <Paragraphs>59</Paragraphs>
  <Slides>22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Courier New</vt:lpstr>
      <vt:lpstr>Symbol</vt:lpstr>
      <vt:lpstr>Verdana</vt:lpstr>
      <vt:lpstr>Office Theme</vt:lpstr>
      <vt:lpstr>PowerPoint Presentation</vt:lpstr>
      <vt:lpstr>PowerPoint Presentation</vt:lpstr>
      <vt:lpstr>Πρώτο σχόλιο</vt:lpstr>
      <vt:lpstr>PowerPoint Presentation</vt:lpstr>
      <vt:lpstr>PowerPoint Presentation</vt:lpstr>
      <vt:lpstr>PowerPoint Presentation</vt:lpstr>
      <vt:lpstr>PowerPoint Presentation</vt:lpstr>
      <vt:lpstr>PowerPoint Presentation</vt:lpstr>
      <vt:lpstr>Γενικά  Ερωτήματα</vt:lpstr>
      <vt:lpstr>PowerPoint Presentation</vt:lpstr>
      <vt:lpstr>PowerPoint Presentation</vt:lpstr>
      <vt:lpstr>PowerPoint Presentation</vt:lpstr>
      <vt:lpstr>PowerPoint Presentation</vt:lpstr>
      <vt:lpstr>Από το Σπίτι  ή  στο Γραφείο;</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2016-04-14T12:11:29Z</dcterms:created>
  <dcterms:modified xsi:type="dcterms:W3CDTF">2021-01-21T13:21:25Z</dcterms:modified>
</cp:coreProperties>
</file>